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18"/>
  </p:notesMasterIdLst>
  <p:sldIdLst>
    <p:sldId id="276" r:id="rId2"/>
    <p:sldId id="432" r:id="rId3"/>
    <p:sldId id="433" r:id="rId4"/>
    <p:sldId id="434" r:id="rId5"/>
    <p:sldId id="435" r:id="rId6"/>
    <p:sldId id="436" r:id="rId7"/>
    <p:sldId id="437" r:id="rId8"/>
    <p:sldId id="438" r:id="rId9"/>
    <p:sldId id="439" r:id="rId10"/>
    <p:sldId id="446" r:id="rId11"/>
    <p:sldId id="440" r:id="rId12"/>
    <p:sldId id="442" r:id="rId13"/>
    <p:sldId id="443" r:id="rId14"/>
    <p:sldId id="444" r:id="rId15"/>
    <p:sldId id="441" r:id="rId16"/>
    <p:sldId id="429" r:id="rId17"/>
  </p:sldIdLst>
  <p:sldSz cx="9144000" cy="6858000" type="screen4x3"/>
  <p:notesSz cx="6881813" cy="9296400"/>
  <p:defaultTextStyle>
    <a:defPPr>
      <a:defRPr lang="en-US"/>
    </a:defPPr>
    <a:lvl1pPr algn="l" rtl="0" fontAlgn="base">
      <a:spcBef>
        <a:spcPct val="0"/>
      </a:spcBef>
      <a:spcAft>
        <a:spcPct val="0"/>
      </a:spcAft>
      <a:defRPr b="1" kern="1200">
        <a:solidFill>
          <a:schemeClr val="tx1"/>
        </a:solidFill>
        <a:latin typeface="Arial" charset="0"/>
        <a:ea typeface="+mn-ea"/>
        <a:cs typeface="Arial" charset="0"/>
      </a:defRPr>
    </a:lvl1pPr>
    <a:lvl2pPr marL="457200" algn="l" rtl="0" fontAlgn="base">
      <a:spcBef>
        <a:spcPct val="0"/>
      </a:spcBef>
      <a:spcAft>
        <a:spcPct val="0"/>
      </a:spcAft>
      <a:defRPr b="1" kern="1200">
        <a:solidFill>
          <a:schemeClr val="tx1"/>
        </a:solidFill>
        <a:latin typeface="Arial" charset="0"/>
        <a:ea typeface="+mn-ea"/>
        <a:cs typeface="Arial" charset="0"/>
      </a:defRPr>
    </a:lvl2pPr>
    <a:lvl3pPr marL="914400" algn="l" rtl="0" fontAlgn="base">
      <a:spcBef>
        <a:spcPct val="0"/>
      </a:spcBef>
      <a:spcAft>
        <a:spcPct val="0"/>
      </a:spcAft>
      <a:defRPr b="1" kern="1200">
        <a:solidFill>
          <a:schemeClr val="tx1"/>
        </a:solidFill>
        <a:latin typeface="Arial" charset="0"/>
        <a:ea typeface="+mn-ea"/>
        <a:cs typeface="Arial" charset="0"/>
      </a:defRPr>
    </a:lvl3pPr>
    <a:lvl4pPr marL="1371600" algn="l" rtl="0" fontAlgn="base">
      <a:spcBef>
        <a:spcPct val="0"/>
      </a:spcBef>
      <a:spcAft>
        <a:spcPct val="0"/>
      </a:spcAft>
      <a:defRPr b="1" kern="1200">
        <a:solidFill>
          <a:schemeClr val="tx1"/>
        </a:solidFill>
        <a:latin typeface="Arial" charset="0"/>
        <a:ea typeface="+mn-ea"/>
        <a:cs typeface="Arial" charset="0"/>
      </a:defRPr>
    </a:lvl4pPr>
    <a:lvl5pPr marL="1828800" algn="l" rtl="0" fontAlgn="base">
      <a:spcBef>
        <a:spcPct val="0"/>
      </a:spcBef>
      <a:spcAft>
        <a:spcPct val="0"/>
      </a:spcAft>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416F"/>
    <a:srgbClr val="003258"/>
    <a:srgbClr val="023567"/>
    <a:srgbClr val="000066"/>
    <a:srgbClr val="008000"/>
    <a:srgbClr val="00CC00"/>
    <a:srgbClr val="00FF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9655" autoAdjust="0"/>
    <p:restoredTop sz="95626" autoAdjust="0"/>
  </p:normalViewPr>
  <p:slideViewPr>
    <p:cSldViewPr snapToGrid="0">
      <p:cViewPr varScale="1">
        <p:scale>
          <a:sx n="75" d="100"/>
          <a:sy n="75" d="100"/>
        </p:scale>
        <p:origin x="-124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82913" cy="463550"/>
          </a:xfrm>
          <a:prstGeom prst="rect">
            <a:avLst/>
          </a:prstGeom>
          <a:noFill/>
          <a:ln w="9525">
            <a:noFill/>
            <a:miter lim="800000"/>
            <a:headEnd/>
            <a:tailEnd/>
          </a:ln>
        </p:spPr>
        <p:txBody>
          <a:bodyPr vert="horz" wrap="square" lIns="92309" tIns="46154" rIns="92309" bIns="46154" numCol="1" anchor="t" anchorCtr="0" compatLnSpc="1">
            <a:prstTxWarp prst="textNoShape">
              <a:avLst/>
            </a:prstTxWarp>
          </a:bodyPr>
          <a:lstStyle>
            <a:lvl1pPr algn="l" defTabSz="922338" eaLnBrk="0" hangingPunct="0">
              <a:defRPr sz="1200" b="0"/>
            </a:lvl1pPr>
          </a:lstStyle>
          <a:p>
            <a:pPr>
              <a:defRPr/>
            </a:pPr>
            <a:endParaRPr lang="en-US" dirty="0"/>
          </a:p>
        </p:txBody>
      </p:sp>
      <p:sp>
        <p:nvSpPr>
          <p:cNvPr id="34819" name="Rectangle 3"/>
          <p:cNvSpPr>
            <a:spLocks noGrp="1" noChangeArrowheads="1"/>
          </p:cNvSpPr>
          <p:nvPr>
            <p:ph type="dt" idx="1"/>
          </p:nvPr>
        </p:nvSpPr>
        <p:spPr bwMode="auto">
          <a:xfrm>
            <a:off x="3897313" y="0"/>
            <a:ext cx="2982912" cy="463550"/>
          </a:xfrm>
          <a:prstGeom prst="rect">
            <a:avLst/>
          </a:prstGeom>
          <a:noFill/>
          <a:ln w="9525">
            <a:noFill/>
            <a:miter lim="800000"/>
            <a:headEnd/>
            <a:tailEnd/>
          </a:ln>
        </p:spPr>
        <p:txBody>
          <a:bodyPr vert="horz" wrap="square" lIns="92309" tIns="46154" rIns="92309" bIns="46154" numCol="1" anchor="t" anchorCtr="0" compatLnSpc="1">
            <a:prstTxWarp prst="textNoShape">
              <a:avLst/>
            </a:prstTxWarp>
          </a:bodyPr>
          <a:lstStyle>
            <a:lvl1pPr algn="r" defTabSz="922338" eaLnBrk="0" hangingPunct="0">
              <a:defRPr sz="1200" b="0"/>
            </a:lvl1pPr>
          </a:lstStyle>
          <a:p>
            <a:pPr>
              <a:defRPr/>
            </a:pPr>
            <a:fld id="{25D8C4E8-3886-4BE7-993F-5C5769D359E3}" type="datetimeFigureOut">
              <a:rPr lang="en-US"/>
              <a:pPr>
                <a:defRPr/>
              </a:pPr>
              <a:t>2/9/2013</a:t>
            </a:fld>
            <a:endParaRPr lang="en-US" dirty="0"/>
          </a:p>
        </p:txBody>
      </p:sp>
      <p:sp>
        <p:nvSpPr>
          <p:cNvPr id="21508" name="Rectangle 4"/>
          <p:cNvSpPr>
            <a:spLocks noGrp="1" noRot="1" noChangeAspect="1" noChangeArrowheads="1" noTextEdit="1"/>
          </p:cNvSpPr>
          <p:nvPr>
            <p:ph type="sldImg" idx="2"/>
          </p:nvPr>
        </p:nvSpPr>
        <p:spPr bwMode="auto">
          <a:xfrm>
            <a:off x="1117600" y="698500"/>
            <a:ext cx="4648200" cy="348615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688975" y="4416425"/>
            <a:ext cx="5503863" cy="4181475"/>
          </a:xfrm>
          <a:prstGeom prst="rect">
            <a:avLst/>
          </a:prstGeom>
          <a:noFill/>
          <a:ln w="9525">
            <a:noFill/>
            <a:miter lim="800000"/>
            <a:headEnd/>
            <a:tailEnd/>
          </a:ln>
        </p:spPr>
        <p:txBody>
          <a:bodyPr vert="horz" wrap="square" lIns="92309" tIns="46154" rIns="92309" bIns="4615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4822" name="Rectangle 6"/>
          <p:cNvSpPr>
            <a:spLocks noGrp="1" noChangeArrowheads="1"/>
          </p:cNvSpPr>
          <p:nvPr>
            <p:ph type="ftr" sz="quarter" idx="4"/>
          </p:nvPr>
        </p:nvSpPr>
        <p:spPr bwMode="auto">
          <a:xfrm>
            <a:off x="0" y="8831263"/>
            <a:ext cx="2982913" cy="463550"/>
          </a:xfrm>
          <a:prstGeom prst="rect">
            <a:avLst/>
          </a:prstGeom>
          <a:noFill/>
          <a:ln w="9525">
            <a:noFill/>
            <a:miter lim="800000"/>
            <a:headEnd/>
            <a:tailEnd/>
          </a:ln>
        </p:spPr>
        <p:txBody>
          <a:bodyPr vert="horz" wrap="square" lIns="92309" tIns="46154" rIns="92309" bIns="46154" numCol="1" anchor="b" anchorCtr="0" compatLnSpc="1">
            <a:prstTxWarp prst="textNoShape">
              <a:avLst/>
            </a:prstTxWarp>
          </a:bodyPr>
          <a:lstStyle>
            <a:lvl1pPr algn="l" defTabSz="922338" eaLnBrk="0" hangingPunct="0">
              <a:defRPr sz="1200" b="0"/>
            </a:lvl1pPr>
          </a:lstStyle>
          <a:p>
            <a:pPr>
              <a:defRPr/>
            </a:pPr>
            <a:endParaRPr lang="en-US" dirty="0"/>
          </a:p>
        </p:txBody>
      </p:sp>
      <p:sp>
        <p:nvSpPr>
          <p:cNvPr id="34823" name="Rectangle 7"/>
          <p:cNvSpPr>
            <a:spLocks noGrp="1" noChangeArrowheads="1"/>
          </p:cNvSpPr>
          <p:nvPr>
            <p:ph type="sldNum" sz="quarter" idx="5"/>
          </p:nvPr>
        </p:nvSpPr>
        <p:spPr bwMode="auto">
          <a:xfrm>
            <a:off x="3897313" y="8831263"/>
            <a:ext cx="2982912" cy="463550"/>
          </a:xfrm>
          <a:prstGeom prst="rect">
            <a:avLst/>
          </a:prstGeom>
          <a:noFill/>
          <a:ln w="9525">
            <a:noFill/>
            <a:miter lim="800000"/>
            <a:headEnd/>
            <a:tailEnd/>
          </a:ln>
        </p:spPr>
        <p:txBody>
          <a:bodyPr vert="horz" wrap="square" lIns="92309" tIns="46154" rIns="92309" bIns="46154" numCol="1" anchor="b" anchorCtr="0" compatLnSpc="1">
            <a:prstTxWarp prst="textNoShape">
              <a:avLst/>
            </a:prstTxWarp>
          </a:bodyPr>
          <a:lstStyle>
            <a:lvl1pPr algn="r" defTabSz="922338" eaLnBrk="0" hangingPunct="0">
              <a:defRPr sz="1200" b="0"/>
            </a:lvl1pPr>
          </a:lstStyle>
          <a:p>
            <a:pPr>
              <a:defRPr/>
            </a:pPr>
            <a:fld id="{6090CD7B-C6C5-4495-90B1-F5733AAB6581}"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090CD7B-C6C5-4495-90B1-F5733AAB6581}" type="slidenum">
              <a:rPr lang="en-US" smtClean="0"/>
              <a:pPr>
                <a:defRPr/>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49D1F1-1273-4858-837C-B40EAF302CD6}" type="datetime1">
              <a:rPr lang="en-US" smtClean="0"/>
              <a:pPr/>
              <a:t>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0945B-4C10-4D3E-856D-02A1A600763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997FB4-6DC0-4F85-9405-15476EDB671B}" type="datetime1">
              <a:rPr lang="en-US" smtClean="0"/>
              <a:pPr/>
              <a:t>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0945B-4C10-4D3E-856D-02A1A60076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8AF3B7-B740-40E1-8616-0FF5D179101C}" type="datetime1">
              <a:rPr lang="en-US" smtClean="0"/>
              <a:pPr/>
              <a:t>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0945B-4C10-4D3E-856D-02A1A600763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buNone/>
              <a:defRPr/>
            </a:lvl1pPr>
            <a:lvl2pPr>
              <a:buNone/>
              <a:defRPr/>
            </a:lvl2pPr>
            <a:lvl3pPr>
              <a:buNone/>
              <a:defRPr/>
            </a:lvl3pPr>
            <a:lvl4pPr>
              <a:buNone/>
              <a:defRPr/>
            </a:lvl4pPr>
            <a:lvl5pPr>
              <a:buNone/>
              <a:defRPr/>
            </a:lvl5pPr>
          </a:lstStyle>
          <a:p>
            <a:pPr lvl="0"/>
            <a:endParaRPr lang="en-US" dirty="0" smtClean="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364A42-7778-4A01-8D3A-F661D98D0816}" type="datetime1">
              <a:rPr lang="en-US" smtClean="0"/>
              <a:pPr/>
              <a:t>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0945B-4C10-4D3E-856D-02A1A600763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84E777-541E-441A-B84A-E51B66206A44}" type="datetime1">
              <a:rPr lang="en-US" smtClean="0"/>
              <a:pPr/>
              <a:t>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30945B-4C10-4D3E-856D-02A1A600763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A5CDBD-3FCA-48D3-979B-BBB5DA80199B}" type="datetime1">
              <a:rPr lang="en-US" smtClean="0"/>
              <a:pPr/>
              <a:t>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30945B-4C10-4D3E-856D-02A1A60076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072D97-E561-4FCB-AD4B-726888198881}" type="datetime1">
              <a:rPr lang="en-US" smtClean="0"/>
              <a:pPr/>
              <a:t>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30945B-4C10-4D3E-856D-02A1A600763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A1D12D-9DCC-497F-9A44-A110B07F1CBD}" type="datetime1">
              <a:rPr lang="en-US" smtClean="0"/>
              <a:pPr/>
              <a:t>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30945B-4C10-4D3E-856D-02A1A60076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3D1AE2-23BE-4373-ADF9-EDCC86AD7368}" type="datetime1">
              <a:rPr lang="en-US" smtClean="0"/>
              <a:pPr/>
              <a:t>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30945B-4C10-4D3E-856D-02A1A60076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C9BCA1-2FA0-4CD7-9C4C-0CF779AE6172}" type="datetime1">
              <a:rPr lang="en-US" smtClean="0"/>
              <a:pPr/>
              <a:t>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30945B-4C10-4D3E-856D-02A1A60076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C9658-5C9A-4D45-BC00-F25405E716D7}" type="datetime1">
              <a:rPr lang="en-US" smtClean="0"/>
              <a:pPr/>
              <a:t>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30945B-4C10-4D3E-856D-02A1A600763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A4B201-F930-4D36-90CA-0A26041A86A1}" type="datetime1">
              <a:rPr lang="en-US" smtClean="0"/>
              <a:pPr/>
              <a:t>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30945B-4C10-4D3E-856D-02A1A600763E}" type="slidenum">
              <a:rPr lang="en-US" smtClean="0"/>
              <a:pPr/>
              <a:t>‹#›</a:t>
            </a:fld>
            <a:endParaRPr lang="en-US"/>
          </a:p>
        </p:txBody>
      </p:sp>
      <p:sp>
        <p:nvSpPr>
          <p:cNvPr id="7" name="TextBox 6"/>
          <p:cNvSpPr txBox="1"/>
          <p:nvPr userDrawn="1"/>
        </p:nvSpPr>
        <p:spPr>
          <a:xfrm>
            <a:off x="9525" y="6581775"/>
            <a:ext cx="2162175" cy="246221"/>
          </a:xfrm>
          <a:prstGeom prst="rect">
            <a:avLst/>
          </a:prstGeom>
          <a:noFill/>
        </p:spPr>
        <p:txBody>
          <a:bodyPr wrap="square" rtlCol="0">
            <a:spAutoFit/>
          </a:bodyPr>
          <a:lstStyle/>
          <a:p>
            <a:r>
              <a:rPr lang="en-US" sz="1000" dirty="0" smtClean="0">
                <a:solidFill>
                  <a:schemeClr val="bg1"/>
                </a:solidFill>
              </a:rPr>
              <a:t>Updated 1/7/2010</a:t>
            </a:r>
            <a:endParaRPr lang="en-US" sz="1000" dirty="0">
              <a:solidFill>
                <a:schemeClr val="bg1"/>
              </a:solidFill>
            </a:endParaRPr>
          </a:p>
        </p:txBody>
      </p:sp>
      <p:sp>
        <p:nvSpPr>
          <p:cNvPr id="8" name="TextBox 7"/>
          <p:cNvSpPr txBox="1"/>
          <p:nvPr userDrawn="1"/>
        </p:nvSpPr>
        <p:spPr>
          <a:xfrm>
            <a:off x="3232069" y="6563761"/>
            <a:ext cx="2589292" cy="123111"/>
          </a:xfrm>
          <a:prstGeom prst="rect">
            <a:avLst/>
          </a:prstGeom>
          <a:solidFill>
            <a:srgbClr val="01416F"/>
          </a:solidFill>
        </p:spPr>
        <p:txBody>
          <a:bodyPr wrap="square" lIns="0" tIns="0" rIns="0" bIns="0" rtlCol="0">
            <a:spAutoFit/>
          </a:bodyPr>
          <a:lstStyle/>
          <a:p>
            <a:pPr algn="ctr"/>
            <a:r>
              <a:rPr lang="en-US" sz="600" dirty="0" smtClean="0">
                <a:solidFill>
                  <a:schemeClr val="bg1"/>
                </a:solidFill>
              </a:rPr>
              <a:t>Copyright  </a:t>
            </a:r>
            <a:r>
              <a:rPr lang="en-US" sz="800" dirty="0" smtClean="0">
                <a:solidFill>
                  <a:schemeClr val="bg1"/>
                </a:solidFill>
                <a:latin typeface="Consolas"/>
              </a:rPr>
              <a:t>©</a:t>
            </a:r>
            <a:r>
              <a:rPr lang="en-US" sz="600" dirty="0" smtClean="0">
                <a:solidFill>
                  <a:schemeClr val="bg1"/>
                </a:solidFill>
                <a:latin typeface="Consolas"/>
              </a:rPr>
              <a:t> </a:t>
            </a:r>
            <a:r>
              <a:rPr lang="en-US" sz="600" dirty="0" smtClean="0">
                <a:solidFill>
                  <a:schemeClr val="bg1"/>
                </a:solidFill>
                <a:latin typeface="Arial" pitchFamily="34" charset="0"/>
                <a:cs typeface="Arial" pitchFamily="34" charset="0"/>
              </a:rPr>
              <a:t>2010 Lockheed Martin Corporation</a:t>
            </a:r>
            <a:endParaRPr lang="en-US" sz="600" dirty="0">
              <a:solidFill>
                <a:schemeClr val="bg1"/>
              </a:solidFill>
              <a:latin typeface="Arial" pitchFamily="34" charset="0"/>
              <a:cs typeface="Arial" pitchFamily="34" charset="0"/>
            </a:endParaRPr>
          </a:p>
        </p:txBody>
      </p:sp>
    </p:spTree>
  </p:cSld>
  <p:clrMap bg1="dk1" tx1="lt1" bg2="dk2"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61"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www.tsa.gov/"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www.afss.com/" TargetMode="External"/><Relationship Id="rId2" Type="http://schemas.openxmlformats.org/officeDocument/2006/relationships/hyperlink" Target="mailto:dale.j.walker@lmco.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eapis.cbp.dhs.gov/"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 name="Picture 10" descr="big-lake-float-plane-sunset_8130.jpg"/>
          <p:cNvPicPr>
            <a:picLocks noChangeAspect="1"/>
          </p:cNvPicPr>
          <p:nvPr/>
        </p:nvPicPr>
        <p:blipFill>
          <a:blip r:embed="rId3" cstate="print"/>
          <a:stretch>
            <a:fillRect/>
          </a:stretch>
        </p:blipFill>
        <p:spPr>
          <a:xfrm>
            <a:off x="174813" y="779929"/>
            <a:ext cx="8807822" cy="5284695"/>
          </a:xfrm>
          <a:prstGeom prst="rect">
            <a:avLst/>
          </a:prstGeom>
        </p:spPr>
      </p:pic>
      <p:sp>
        <p:nvSpPr>
          <p:cNvPr id="22529" name="Rectangle 5"/>
          <p:cNvSpPr>
            <a:spLocks noChangeArrowheads="1"/>
          </p:cNvSpPr>
          <p:nvPr/>
        </p:nvSpPr>
        <p:spPr bwMode="auto">
          <a:xfrm>
            <a:off x="685800" y="3200400"/>
            <a:ext cx="7772400" cy="3048000"/>
          </a:xfrm>
          <a:prstGeom prst="rect">
            <a:avLst/>
          </a:prstGeom>
          <a:noFill/>
          <a:ln w="9525">
            <a:noFill/>
            <a:miter lim="800000"/>
            <a:headEnd/>
            <a:tailEnd/>
          </a:ln>
        </p:spPr>
        <p:txBody>
          <a:bodyPr anchor="ctr"/>
          <a:lstStyle/>
          <a:p>
            <a:pPr algn="ctr" eaLnBrk="0" hangingPunct="0"/>
            <a:r>
              <a:rPr lang="en-US" sz="3600" dirty="0">
                <a:solidFill>
                  <a:srgbClr val="000066"/>
                </a:solidFill>
              </a:rPr>
              <a:t/>
            </a:r>
            <a:br>
              <a:rPr lang="en-US" sz="3600" dirty="0">
                <a:solidFill>
                  <a:srgbClr val="000066"/>
                </a:solidFill>
              </a:rPr>
            </a:br>
            <a:r>
              <a:rPr lang="en-US" sz="3600" dirty="0">
                <a:solidFill>
                  <a:srgbClr val="000066"/>
                </a:solidFill>
              </a:rPr>
              <a:t> </a:t>
            </a:r>
            <a:br>
              <a:rPr lang="en-US" sz="3600" dirty="0">
                <a:solidFill>
                  <a:srgbClr val="000066"/>
                </a:solidFill>
              </a:rPr>
            </a:br>
            <a:r>
              <a:rPr lang="en-US" sz="3600" dirty="0">
                <a:solidFill>
                  <a:srgbClr val="000066"/>
                </a:solidFill>
              </a:rPr>
              <a:t> </a:t>
            </a:r>
            <a:br>
              <a:rPr lang="en-US" sz="3600" dirty="0">
                <a:solidFill>
                  <a:srgbClr val="000066"/>
                </a:solidFill>
              </a:rPr>
            </a:br>
            <a:endParaRPr lang="en-US" sz="3600" dirty="0">
              <a:solidFill>
                <a:srgbClr val="000066"/>
              </a:solidFill>
            </a:endParaRPr>
          </a:p>
        </p:txBody>
      </p:sp>
      <p:sp>
        <p:nvSpPr>
          <p:cNvPr id="10" name="TextBox 6"/>
          <p:cNvSpPr txBox="1">
            <a:spLocks noChangeArrowheads="1"/>
          </p:cNvSpPr>
          <p:nvPr/>
        </p:nvSpPr>
        <p:spPr bwMode="auto">
          <a:xfrm>
            <a:off x="0" y="1035424"/>
            <a:ext cx="9144000" cy="1077218"/>
          </a:xfrm>
          <a:prstGeom prst="rect">
            <a:avLst/>
          </a:prstGeom>
          <a:noFill/>
          <a:ln w="9525">
            <a:noFill/>
            <a:miter lim="800000"/>
            <a:headEnd/>
            <a:tailEnd/>
          </a:ln>
        </p:spPr>
        <p:txBody>
          <a:bodyPr wrap="square">
            <a:spAutoFit/>
          </a:bodyPr>
          <a:lstStyle/>
          <a:p>
            <a:pPr algn="ctr"/>
            <a:r>
              <a:rPr lang="en-US" sz="3200" dirty="0" smtClean="0">
                <a:solidFill>
                  <a:schemeClr val="bg1"/>
                </a:solidFill>
                <a:effectLst>
                  <a:outerShdw blurRad="38100" dist="38100" dir="2700000" algn="tl">
                    <a:srgbClr val="000000">
                      <a:alpha val="43137"/>
                    </a:srgbClr>
                  </a:outerShdw>
                </a:effectLst>
              </a:rPr>
              <a:t>Canadian Transborder Flight Survival Guide:</a:t>
            </a:r>
          </a:p>
          <a:p>
            <a:pPr algn="ctr"/>
            <a:r>
              <a:rPr lang="en-US" sz="3200" dirty="0" smtClean="0">
                <a:solidFill>
                  <a:schemeClr val="bg1"/>
                </a:solidFill>
                <a:effectLst>
                  <a:outerShdw blurRad="38100" dist="38100" dir="2700000" algn="tl">
                    <a:srgbClr val="000000">
                      <a:alpha val="43137"/>
                    </a:srgbClr>
                  </a:outerShdw>
                </a:effectLst>
              </a:rPr>
              <a:t>Minnesota Seaplane Pilots Association</a:t>
            </a:r>
          </a:p>
        </p:txBody>
      </p:sp>
      <p:sp>
        <p:nvSpPr>
          <p:cNvPr id="12" name="TextBox 6"/>
          <p:cNvSpPr txBox="1">
            <a:spLocks noChangeArrowheads="1"/>
          </p:cNvSpPr>
          <p:nvPr/>
        </p:nvSpPr>
        <p:spPr bwMode="auto">
          <a:xfrm>
            <a:off x="0" y="2191871"/>
            <a:ext cx="9144000" cy="584775"/>
          </a:xfrm>
          <a:prstGeom prst="rect">
            <a:avLst/>
          </a:prstGeom>
          <a:noFill/>
          <a:ln w="9525">
            <a:noFill/>
            <a:miter lim="800000"/>
            <a:headEnd/>
            <a:tailEnd/>
          </a:ln>
        </p:spPr>
        <p:txBody>
          <a:bodyPr wrap="square">
            <a:spAutoFit/>
          </a:bodyPr>
          <a:lstStyle/>
          <a:p>
            <a:pPr algn="ctr"/>
            <a:r>
              <a:rPr lang="en-US" sz="3200" dirty="0" smtClean="0">
                <a:solidFill>
                  <a:schemeClr val="bg1"/>
                </a:solidFill>
                <a:effectLst>
                  <a:outerShdw blurRad="38100" dist="38100" dir="2700000" algn="tl">
                    <a:srgbClr val="000000">
                      <a:alpha val="43137"/>
                    </a:srgbClr>
                  </a:outerShdw>
                </a:effectLst>
              </a:rPr>
              <a:t>December</a:t>
            </a:r>
            <a:r>
              <a:rPr lang="en-US" sz="3200" smtClean="0">
                <a:solidFill>
                  <a:schemeClr val="bg1"/>
                </a:solidFill>
                <a:effectLst>
                  <a:outerShdw blurRad="38100" dist="38100" dir="2700000" algn="tl">
                    <a:srgbClr val="000000">
                      <a:alpha val="43137"/>
                    </a:srgbClr>
                  </a:outerShdw>
                </a:effectLst>
              </a:rPr>
              <a:t>, </a:t>
            </a:r>
            <a:r>
              <a:rPr lang="en-US" sz="3200" smtClean="0">
                <a:solidFill>
                  <a:schemeClr val="bg1"/>
                </a:solidFill>
                <a:effectLst>
                  <a:outerShdw blurRad="38100" dist="38100" dir="2700000" algn="tl">
                    <a:srgbClr val="000000">
                      <a:alpha val="43137"/>
                    </a:srgbClr>
                  </a:outerShdw>
                </a:effectLst>
              </a:rPr>
              <a:t>2013</a:t>
            </a:r>
            <a:endParaRPr lang="en-US" sz="3200" dirty="0" smtClean="0">
              <a:solidFill>
                <a:schemeClr val="bg1"/>
              </a:solidFill>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218" name="Picture 2" descr="http://www.yellowknifeinn.com/media/images/photogallery/main/DB_floatPlaneOnGreatLake.jpg"/>
          <p:cNvPicPr>
            <a:picLocks noChangeAspect="1" noChangeArrowheads="1"/>
          </p:cNvPicPr>
          <p:nvPr/>
        </p:nvPicPr>
        <p:blipFill>
          <a:blip r:embed="rId2" cstate="print"/>
          <a:srcRect/>
          <a:stretch>
            <a:fillRect/>
          </a:stretch>
        </p:blipFill>
        <p:spPr bwMode="auto">
          <a:xfrm>
            <a:off x="1946088" y="2823883"/>
            <a:ext cx="4991735" cy="3550024"/>
          </a:xfrm>
          <a:prstGeom prst="rect">
            <a:avLst/>
          </a:prstGeom>
          <a:noFill/>
        </p:spPr>
      </p:pic>
      <p:sp>
        <p:nvSpPr>
          <p:cNvPr id="2" name="Title 1"/>
          <p:cNvSpPr>
            <a:spLocks noGrp="1"/>
          </p:cNvSpPr>
          <p:nvPr>
            <p:ph type="ctrTitle"/>
          </p:nvPr>
        </p:nvSpPr>
        <p:spPr>
          <a:xfrm>
            <a:off x="685800" y="2"/>
            <a:ext cx="7772400" cy="1183339"/>
          </a:xfrm>
        </p:spPr>
        <p:txBody>
          <a:bodyPr/>
          <a:lstStyle/>
          <a:p>
            <a:pPr algn="ctr"/>
            <a:r>
              <a:rPr lang="en-US" sz="3200" b="1" u="sng" dirty="0" smtClean="0">
                <a:solidFill>
                  <a:schemeClr val="bg1"/>
                </a:solidFill>
                <a:effectLst>
                  <a:outerShdw blurRad="38100" dist="38100" dir="2700000" algn="tl">
                    <a:srgbClr val="000000">
                      <a:alpha val="43137"/>
                    </a:srgbClr>
                  </a:outerShdw>
                </a:effectLst>
              </a:rPr>
              <a:t>SEARCH AND RESCUE</a:t>
            </a:r>
            <a:br>
              <a:rPr lang="en-US" sz="3200" b="1" u="sng" dirty="0" smtClean="0">
                <a:solidFill>
                  <a:schemeClr val="bg1"/>
                </a:solidFill>
                <a:effectLst>
                  <a:outerShdw blurRad="38100" dist="38100" dir="2700000" algn="tl">
                    <a:srgbClr val="000000">
                      <a:alpha val="43137"/>
                    </a:srgbClr>
                  </a:outerShdw>
                </a:effectLst>
              </a:rPr>
            </a:br>
            <a:r>
              <a:rPr lang="en-US" sz="3200" b="1" u="sng" dirty="0" smtClean="0">
                <a:solidFill>
                  <a:schemeClr val="bg1"/>
                </a:solidFill>
                <a:effectLst>
                  <a:outerShdw blurRad="38100" dist="38100" dir="2700000" algn="tl">
                    <a:srgbClr val="000000">
                      <a:alpha val="43137"/>
                    </a:srgbClr>
                  </a:outerShdw>
                </a:effectLst>
              </a:rPr>
              <a:t>Continued:</a:t>
            </a:r>
            <a:endParaRPr lang="en-US" sz="3200" b="1" u="sng"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874059" y="1290919"/>
            <a:ext cx="7449670" cy="4347882"/>
          </a:xfrm>
        </p:spPr>
        <p:txBody>
          <a:bodyPr/>
          <a:lstStyle/>
          <a:p>
            <a:pPr algn="l">
              <a:buFont typeface="Arial" pitchFamily="34" charset="0"/>
              <a:buChar char="•"/>
            </a:pPr>
            <a:r>
              <a:rPr lang="en-US" b="1" dirty="0" smtClean="0">
                <a:solidFill>
                  <a:schemeClr val="bg1"/>
                </a:solidFill>
                <a:effectLst>
                  <a:outerShdw blurRad="38100" dist="38100" dir="2700000" algn="tl">
                    <a:srgbClr val="000000">
                      <a:alpha val="43137"/>
                    </a:srgbClr>
                  </a:outerShdw>
                </a:effectLst>
              </a:rPr>
              <a:t>Have a back up plan in case of weather, mechanical or other delays.  Make sure your responsible party knows this plan.</a:t>
            </a:r>
          </a:p>
          <a:p>
            <a:pPr algn="l">
              <a:buFont typeface="Arial" pitchFamily="34" charset="0"/>
              <a:buChar char="•"/>
            </a:pPr>
            <a:r>
              <a:rPr lang="en-US" b="1" dirty="0" smtClean="0">
                <a:solidFill>
                  <a:schemeClr val="bg1"/>
                </a:solidFill>
                <a:effectLst>
                  <a:outerShdw blurRad="38100" dist="38100" dir="2700000" algn="tl">
                    <a:srgbClr val="000000">
                      <a:alpha val="43137"/>
                    </a:srgbClr>
                  </a:outerShdw>
                </a:effectLst>
              </a:rPr>
              <a:t>Be proactive!</a:t>
            </a:r>
          </a:p>
          <a:p>
            <a:pPr algn="l"/>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465728"/>
          </a:xfrm>
        </p:spPr>
        <p:txBody>
          <a:bodyPr>
            <a:noAutofit/>
          </a:bodyPr>
          <a:lstStyle/>
          <a:p>
            <a:pPr algn="ctr"/>
            <a:r>
              <a:rPr lang="en-US" sz="2800" b="1" u="sng" dirty="0" smtClean="0">
                <a:solidFill>
                  <a:schemeClr val="bg1"/>
                </a:solidFill>
                <a:effectLst>
                  <a:outerShdw blurRad="38100" dist="38100" dir="2700000" algn="tl">
                    <a:srgbClr val="000000">
                      <a:alpha val="43137"/>
                    </a:srgbClr>
                  </a:outerShdw>
                </a:effectLst>
              </a:rPr>
              <a:t>ROUND-ROBIN </a:t>
            </a:r>
            <a:br>
              <a:rPr lang="en-US" sz="2800" b="1" u="sng" dirty="0" smtClean="0">
                <a:solidFill>
                  <a:schemeClr val="bg1"/>
                </a:solidFill>
                <a:effectLst>
                  <a:outerShdw blurRad="38100" dist="38100" dir="2700000" algn="tl">
                    <a:srgbClr val="000000">
                      <a:alpha val="43137"/>
                    </a:srgbClr>
                  </a:outerShdw>
                </a:effectLst>
              </a:rPr>
            </a:br>
            <a:r>
              <a:rPr lang="en-US" sz="2800" b="1" u="sng" dirty="0" smtClean="0">
                <a:solidFill>
                  <a:schemeClr val="bg1"/>
                </a:solidFill>
                <a:effectLst>
                  <a:outerShdw blurRad="38100" dist="38100" dir="2700000" algn="tl">
                    <a:srgbClr val="000000">
                      <a:alpha val="43137"/>
                    </a:srgbClr>
                  </a:outerShdw>
                </a:effectLst>
              </a:rPr>
              <a:t>LETTER OF AUTHORIZATION</a:t>
            </a:r>
            <a:br>
              <a:rPr lang="en-US" sz="2800" b="1" u="sng" dirty="0" smtClean="0">
                <a:solidFill>
                  <a:schemeClr val="bg1"/>
                </a:solidFill>
                <a:effectLst>
                  <a:outerShdw blurRad="38100" dist="38100" dir="2700000" algn="tl">
                    <a:srgbClr val="000000">
                      <a:alpha val="43137"/>
                    </a:srgbClr>
                  </a:outerShdw>
                </a:effectLst>
              </a:rPr>
            </a:br>
            <a:r>
              <a:rPr lang="en-US" sz="2800" b="1" u="sng" dirty="0" smtClean="0">
                <a:solidFill>
                  <a:schemeClr val="bg1"/>
                </a:solidFill>
                <a:effectLst>
                  <a:outerShdw blurRad="38100" dist="38100" dir="2700000" algn="tl">
                    <a:srgbClr val="000000">
                      <a:alpha val="43137"/>
                    </a:srgbClr>
                  </a:outerShdw>
                </a:effectLst>
              </a:rPr>
              <a:t> AND TRANSPONDER WAIVERS:</a:t>
            </a:r>
            <a:endParaRPr lang="en-US" sz="2800" b="1" u="sng"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79929" y="1438835"/>
            <a:ext cx="7611035" cy="4935071"/>
          </a:xfrm>
        </p:spPr>
        <p:txBody>
          <a:bodyPr>
            <a:normAutofit fontScale="92500"/>
          </a:bodyPr>
          <a:lstStyle/>
          <a:p>
            <a:pPr algn="l">
              <a:buFont typeface="Arial" pitchFamily="34" charset="0"/>
              <a:buChar char="•"/>
            </a:pPr>
            <a:r>
              <a:rPr lang="en-US" b="1" dirty="0" smtClean="0">
                <a:solidFill>
                  <a:schemeClr val="bg1"/>
                </a:solidFill>
                <a:effectLst>
                  <a:outerShdw blurRad="38100" dist="38100" dir="2700000" algn="tl">
                    <a:srgbClr val="000000">
                      <a:alpha val="43137"/>
                    </a:srgbClr>
                  </a:outerShdw>
                </a:effectLst>
              </a:rPr>
              <a:t>Obtain a Round-Robin Temporary Letter of Authorization </a:t>
            </a:r>
            <a:r>
              <a:rPr lang="en-US" b="1" u="sng" dirty="0" smtClean="0">
                <a:solidFill>
                  <a:schemeClr val="bg1"/>
                </a:solidFill>
                <a:effectLst>
                  <a:outerShdw blurRad="38100" dist="38100" dir="2700000" algn="tl">
                    <a:srgbClr val="000000">
                      <a:alpha val="43137"/>
                    </a:srgbClr>
                  </a:outerShdw>
                </a:effectLst>
              </a:rPr>
              <a:t>each season</a:t>
            </a:r>
            <a:r>
              <a:rPr lang="en-US" b="1" dirty="0" smtClean="0">
                <a:solidFill>
                  <a:schemeClr val="bg1"/>
                </a:solidFill>
                <a:effectLst>
                  <a:outerShdw blurRad="38100" dist="38100" dir="2700000" algn="tl">
                    <a:srgbClr val="000000">
                      <a:alpha val="43137"/>
                    </a:srgbClr>
                  </a:outerShdw>
                </a:effectLst>
              </a:rPr>
              <a:t>:</a:t>
            </a:r>
          </a:p>
          <a:p>
            <a:pPr algn="l"/>
            <a:r>
              <a:rPr lang="en-US" b="1" dirty="0" smtClean="0">
                <a:solidFill>
                  <a:schemeClr val="bg1"/>
                </a:solidFill>
                <a:effectLst>
                  <a:outerShdw blurRad="38100" dist="38100" dir="2700000" algn="tl">
                    <a:srgbClr val="000000">
                      <a:alpha val="43137"/>
                    </a:srgbClr>
                  </a:outerShdw>
                </a:effectLst>
              </a:rPr>
              <a:t>	-Contact Dave Brizendine with the FSIAG</a:t>
            </a:r>
          </a:p>
          <a:p>
            <a:pPr algn="l"/>
            <a:r>
              <a:rPr lang="en-US" b="1" dirty="0" smtClean="0">
                <a:solidFill>
                  <a:schemeClr val="bg1"/>
                </a:solidFill>
                <a:effectLst>
                  <a:outerShdw blurRad="38100" dist="38100" dir="2700000" algn="tl">
                    <a:srgbClr val="000000">
                      <a:alpha val="43137"/>
                    </a:srgbClr>
                  </a:outerShdw>
                </a:effectLst>
              </a:rPr>
              <a:t>	816-329-2507 or 816-329-2508</a:t>
            </a:r>
          </a:p>
          <a:p>
            <a:pPr algn="l">
              <a:buFont typeface="Arial" pitchFamily="34" charset="0"/>
              <a:buChar char="•"/>
            </a:pPr>
            <a:r>
              <a:rPr lang="en-US" b="1" dirty="0" smtClean="0">
                <a:solidFill>
                  <a:schemeClr val="bg1"/>
                </a:solidFill>
                <a:effectLst>
                  <a:outerShdw blurRad="38100" dist="38100" dir="2700000" algn="tl">
                    <a:srgbClr val="000000">
                      <a:alpha val="43137"/>
                    </a:srgbClr>
                  </a:outerShdw>
                </a:effectLst>
              </a:rPr>
              <a:t>Obtain a Transponder Waiver:</a:t>
            </a:r>
          </a:p>
          <a:p>
            <a:pPr algn="l"/>
            <a:r>
              <a:rPr lang="en-US" b="1" dirty="0" smtClean="0">
                <a:solidFill>
                  <a:schemeClr val="bg1"/>
                </a:solidFill>
                <a:effectLst>
                  <a:outerShdw blurRad="38100" dist="38100" dir="2700000" algn="tl">
                    <a:srgbClr val="000000">
                      <a:alpha val="43137"/>
                    </a:srgbClr>
                  </a:outerShdw>
                </a:effectLst>
              </a:rPr>
              <a:t>	-Contact the TSA at </a:t>
            </a:r>
            <a:r>
              <a:rPr lang="en-US" b="1" dirty="0" smtClean="0">
                <a:solidFill>
                  <a:schemeClr val="bg1"/>
                </a:solidFill>
                <a:effectLst>
                  <a:outerShdw blurRad="38100" dist="38100" dir="2700000" algn="tl">
                    <a:srgbClr val="000000">
                      <a:alpha val="43137"/>
                    </a:srgbClr>
                  </a:outerShdw>
                </a:effectLst>
                <a:hlinkClick r:id="rId2"/>
              </a:rPr>
              <a:t>www.tsa.gov</a:t>
            </a:r>
            <a:r>
              <a:rPr lang="en-US" b="1" dirty="0" smtClean="0">
                <a:solidFill>
                  <a:schemeClr val="bg1"/>
                </a:solidFill>
                <a:effectLst>
                  <a:outerShdw blurRad="38100" dist="38100" dir="2700000" algn="tl">
                    <a:srgbClr val="000000">
                      <a:alpha val="43137"/>
                    </a:srgbClr>
                  </a:outerShdw>
                </a:effectLst>
              </a:rPr>
              <a:t> </a:t>
            </a:r>
          </a:p>
          <a:p>
            <a:pPr algn="l"/>
            <a:r>
              <a:rPr lang="en-US" b="1" dirty="0" smtClean="0">
                <a:solidFill>
                  <a:schemeClr val="bg1"/>
                </a:solidFill>
                <a:effectLst>
                  <a:outerShdw blurRad="38100" dist="38100" dir="2700000" algn="tl">
                    <a:srgbClr val="000000">
                      <a:alpha val="43137"/>
                    </a:srgbClr>
                  </a:outerShdw>
                </a:effectLst>
              </a:rPr>
              <a:t>	(Search: “transponder waiver”)</a:t>
            </a:r>
          </a:p>
          <a:p>
            <a:pPr lvl="2" algn="l"/>
            <a:r>
              <a:rPr lang="en-US" sz="2400" b="1" dirty="0" smtClean="0">
                <a:solidFill>
                  <a:schemeClr val="bg1"/>
                </a:solidFill>
                <a:effectLst>
                  <a:outerShdw blurRad="38100" dist="38100" dir="2700000" algn="tl">
                    <a:srgbClr val="000000">
                      <a:alpha val="43137"/>
                    </a:srgbClr>
                  </a:outerShdw>
                </a:effectLst>
              </a:rPr>
              <a:t>-Call 541-227-2071</a:t>
            </a:r>
          </a:p>
          <a:p>
            <a:pPr lvl="1" algn="l"/>
            <a:r>
              <a:rPr lang="en-US" sz="2400" b="1" dirty="0" smtClean="0">
                <a:solidFill>
                  <a:schemeClr val="bg1"/>
                </a:solidFill>
                <a:effectLst>
                  <a:outerShdw blurRad="38100" dist="38100" dir="2700000" algn="tl">
                    <a:srgbClr val="000000">
                      <a:alpha val="43137"/>
                    </a:srgbClr>
                  </a:outerShdw>
                </a:effectLst>
              </a:rPr>
              <a:t>Note: Short notice or emergency numbers can be obtained by calling 703-563-3400</a:t>
            </a:r>
          </a:p>
          <a:p>
            <a:endParaRPr lang="en-US" dirty="0">
              <a:solidFill>
                <a:schemeClr val="accent2">
                  <a:lumMod val="75000"/>
                </a:schemeClr>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63072"/>
            <a:ext cx="7772400" cy="618564"/>
          </a:xfrm>
        </p:spPr>
        <p:txBody>
          <a:bodyPr>
            <a:normAutofit/>
          </a:bodyPr>
          <a:lstStyle/>
          <a:p>
            <a:pPr algn="ctr"/>
            <a:r>
              <a:rPr lang="en-US" sz="3200" b="1" u="sng" dirty="0" smtClean="0">
                <a:solidFill>
                  <a:schemeClr val="bg1"/>
                </a:solidFill>
                <a:effectLst>
                  <a:outerShdw blurRad="38100" dist="38100" dir="2700000" algn="tl">
                    <a:srgbClr val="000000">
                      <a:alpha val="43137"/>
                    </a:srgbClr>
                  </a:outerShdw>
                </a:effectLst>
              </a:rPr>
              <a:t>ROUND-ROBIN FLIGHT PLANS:</a:t>
            </a:r>
            <a:endParaRPr lang="en-US" sz="3200" b="1" u="sng"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71600" y="1627094"/>
            <a:ext cx="6400800" cy="4011706"/>
          </a:xfrm>
        </p:spPr>
        <p:txBody>
          <a:bodyPr>
            <a:normAutofit lnSpcReduction="10000"/>
          </a:bodyPr>
          <a:lstStyle/>
          <a:p>
            <a:pPr algn="l"/>
            <a:r>
              <a:rPr lang="en-US" b="1" dirty="0" smtClean="0">
                <a:solidFill>
                  <a:schemeClr val="bg1"/>
                </a:solidFill>
                <a:effectLst>
                  <a:outerShdw blurRad="38100" dist="38100" dir="2700000" algn="tl">
                    <a:srgbClr val="000000">
                      <a:alpha val="43137"/>
                    </a:srgbClr>
                  </a:outerShdw>
                </a:effectLst>
              </a:rPr>
              <a:t>Required information on Flight Plan:</a:t>
            </a:r>
          </a:p>
          <a:p>
            <a:pPr lvl="1" algn="l">
              <a:buFont typeface="Arial" pitchFamily="34" charset="0"/>
              <a:buChar char="•"/>
            </a:pPr>
            <a:r>
              <a:rPr lang="en-US" sz="2400" b="1" dirty="0" smtClean="0">
                <a:solidFill>
                  <a:schemeClr val="bg1"/>
                </a:solidFill>
                <a:effectLst>
                  <a:outerShdw blurRad="38100" dist="38100" dir="2700000" algn="tl">
                    <a:srgbClr val="000000">
                      <a:alpha val="43137"/>
                    </a:srgbClr>
                  </a:outerShdw>
                </a:effectLst>
              </a:rPr>
              <a:t>N-number</a:t>
            </a:r>
          </a:p>
          <a:p>
            <a:pPr lvl="1" algn="l">
              <a:buFont typeface="Arial" pitchFamily="34" charset="0"/>
              <a:buChar char="•"/>
            </a:pPr>
            <a:r>
              <a:rPr lang="en-US" sz="2400" b="1" dirty="0" smtClean="0">
                <a:solidFill>
                  <a:schemeClr val="bg1"/>
                </a:solidFill>
                <a:effectLst>
                  <a:outerShdw blurRad="38100" dist="38100" dir="2700000" algn="tl">
                    <a:srgbClr val="000000">
                      <a:alpha val="43137"/>
                    </a:srgbClr>
                  </a:outerShdw>
                </a:effectLst>
              </a:rPr>
              <a:t>Aircraft type</a:t>
            </a:r>
          </a:p>
          <a:p>
            <a:pPr lvl="1" algn="l">
              <a:buFont typeface="Arial" pitchFamily="34" charset="0"/>
              <a:buChar char="•"/>
            </a:pPr>
            <a:r>
              <a:rPr lang="en-US" sz="2400" b="1" dirty="0" smtClean="0">
                <a:solidFill>
                  <a:schemeClr val="bg1"/>
                </a:solidFill>
                <a:effectLst>
                  <a:outerShdw blurRad="38100" dist="38100" dir="2700000" algn="tl">
                    <a:srgbClr val="000000">
                      <a:alpha val="43137"/>
                    </a:srgbClr>
                  </a:outerShdw>
                </a:effectLst>
              </a:rPr>
              <a:t>Special equipment suffix (/G, etc.)</a:t>
            </a:r>
          </a:p>
          <a:p>
            <a:pPr lvl="1" algn="l">
              <a:buFont typeface="Arial" pitchFamily="34" charset="0"/>
              <a:buChar char="•"/>
            </a:pPr>
            <a:r>
              <a:rPr lang="en-US" sz="2400" b="1" dirty="0" smtClean="0">
                <a:solidFill>
                  <a:schemeClr val="bg1"/>
                </a:solidFill>
                <a:effectLst>
                  <a:outerShdw blurRad="38100" dist="38100" dir="2700000" algn="tl">
                    <a:srgbClr val="000000">
                      <a:alpha val="43137"/>
                    </a:srgbClr>
                  </a:outerShdw>
                </a:effectLst>
              </a:rPr>
              <a:t>True airspeed </a:t>
            </a:r>
          </a:p>
          <a:p>
            <a:pPr lvl="1" algn="l">
              <a:buFont typeface="Arial" pitchFamily="34" charset="0"/>
              <a:buChar char="•"/>
            </a:pPr>
            <a:r>
              <a:rPr lang="en-US" sz="2400" b="1" dirty="0" smtClean="0">
                <a:solidFill>
                  <a:schemeClr val="bg1"/>
                </a:solidFill>
                <a:effectLst>
                  <a:outerShdw blurRad="38100" dist="38100" dir="2700000" algn="tl">
                    <a:srgbClr val="000000">
                      <a:alpha val="43137"/>
                    </a:srgbClr>
                  </a:outerShdw>
                </a:effectLst>
              </a:rPr>
              <a:t>Departure point</a:t>
            </a:r>
          </a:p>
          <a:p>
            <a:pPr lvl="2" algn="l"/>
            <a:r>
              <a:rPr lang="en-US" sz="2400" b="1" dirty="0" smtClean="0">
                <a:solidFill>
                  <a:schemeClr val="bg1"/>
                </a:solidFill>
                <a:effectLst>
                  <a:outerShdw blurRad="38100" dist="38100" dir="2700000" algn="tl">
                    <a:srgbClr val="000000">
                      <a:alpha val="43137"/>
                    </a:srgbClr>
                  </a:outerShdw>
                </a:effectLst>
              </a:rPr>
              <a:t>-Identifier</a:t>
            </a:r>
          </a:p>
          <a:p>
            <a:pPr lvl="2" algn="l"/>
            <a:r>
              <a:rPr lang="en-US" sz="2400" b="1" dirty="0" smtClean="0">
                <a:solidFill>
                  <a:schemeClr val="bg1"/>
                </a:solidFill>
                <a:effectLst>
                  <a:outerShdw blurRad="38100" dist="38100" dir="2700000" algn="tl">
                    <a:srgbClr val="000000">
                      <a:alpha val="43137"/>
                    </a:srgbClr>
                  </a:outerShdw>
                </a:effectLst>
              </a:rPr>
              <a:t>-Latitude/Longitude</a:t>
            </a:r>
          </a:p>
          <a:p>
            <a:pPr lvl="2" algn="l"/>
            <a:r>
              <a:rPr lang="en-US" sz="2400" b="1" dirty="0" smtClean="0">
                <a:solidFill>
                  <a:schemeClr val="bg1"/>
                </a:solidFill>
                <a:effectLst>
                  <a:outerShdw blurRad="38100" dist="38100" dir="2700000" algn="tl">
                    <a:srgbClr val="000000">
                      <a:alpha val="43137"/>
                    </a:srgbClr>
                  </a:outerShdw>
                </a:effectLst>
              </a:rPr>
              <a:t>-Fix/Radial/Distance</a:t>
            </a:r>
          </a:p>
          <a:p>
            <a:pPr lvl="1"/>
            <a:endParaRPr lang="en-US" dirty="0" smtClean="0"/>
          </a:p>
          <a:p>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102658"/>
          </a:xfrm>
        </p:spPr>
        <p:txBody>
          <a:bodyPr>
            <a:normAutofit/>
          </a:bodyPr>
          <a:lstStyle/>
          <a:p>
            <a:pPr algn="ctr"/>
            <a:r>
              <a:rPr lang="en-US" sz="3200" b="1" u="sng" dirty="0" smtClean="0">
                <a:solidFill>
                  <a:schemeClr val="bg1"/>
                </a:solidFill>
                <a:effectLst>
                  <a:outerShdw blurRad="38100" dist="38100" dir="2700000" algn="tl">
                    <a:srgbClr val="000000">
                      <a:alpha val="43137"/>
                    </a:srgbClr>
                  </a:outerShdw>
                </a:effectLst>
              </a:rPr>
              <a:t>ROUND-ROBIN FLIGHT PLANS</a:t>
            </a:r>
            <a:br>
              <a:rPr lang="en-US" sz="3200" b="1" u="sng" dirty="0" smtClean="0">
                <a:solidFill>
                  <a:schemeClr val="bg1"/>
                </a:solidFill>
                <a:effectLst>
                  <a:outerShdw blurRad="38100" dist="38100" dir="2700000" algn="tl">
                    <a:srgbClr val="000000">
                      <a:alpha val="43137"/>
                    </a:srgbClr>
                  </a:outerShdw>
                </a:effectLst>
              </a:rPr>
            </a:br>
            <a:r>
              <a:rPr lang="en-US" sz="3200" b="1" u="sng" dirty="0" smtClean="0">
                <a:solidFill>
                  <a:schemeClr val="bg1"/>
                </a:solidFill>
                <a:effectLst>
                  <a:outerShdw blurRad="38100" dist="38100" dir="2700000" algn="tl">
                    <a:srgbClr val="000000">
                      <a:alpha val="43137"/>
                    </a:srgbClr>
                  </a:outerShdw>
                </a:effectLst>
              </a:rPr>
              <a:t>Continued:</a:t>
            </a:r>
            <a:endParaRPr lang="en-US" sz="3200" b="1" u="sng"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658905" y="1358153"/>
            <a:ext cx="8068235" cy="5499847"/>
          </a:xfrm>
        </p:spPr>
        <p:txBody>
          <a:bodyPr>
            <a:normAutofit fontScale="70000" lnSpcReduction="20000"/>
          </a:bodyPr>
          <a:lstStyle/>
          <a:p>
            <a:pPr algn="l">
              <a:buFont typeface="Arial" pitchFamily="34" charset="0"/>
              <a:buChar char="•"/>
            </a:pPr>
            <a:r>
              <a:rPr lang="en-US" sz="3800" b="1" dirty="0" smtClean="0">
                <a:solidFill>
                  <a:schemeClr val="bg1"/>
                </a:solidFill>
                <a:effectLst>
                  <a:outerShdw blurRad="38100" dist="38100" dir="2700000" algn="tl">
                    <a:srgbClr val="000000">
                      <a:alpha val="43137"/>
                    </a:srgbClr>
                  </a:outerShdw>
                </a:effectLst>
              </a:rPr>
              <a:t>Route of flight</a:t>
            </a:r>
          </a:p>
          <a:p>
            <a:pPr lvl="1" algn="l"/>
            <a:r>
              <a:rPr lang="en-US" sz="3800" b="1" dirty="0" smtClean="0">
                <a:solidFill>
                  <a:schemeClr val="bg1"/>
                </a:solidFill>
                <a:effectLst>
                  <a:outerShdw blurRad="38100" dist="38100" dir="2700000" algn="tl">
                    <a:srgbClr val="000000">
                      <a:alpha val="43137"/>
                    </a:srgbClr>
                  </a:outerShdw>
                </a:effectLst>
              </a:rPr>
              <a:t>-Canadian port of entry, i.e. CYAG, CJD6</a:t>
            </a:r>
          </a:p>
          <a:p>
            <a:pPr lvl="1" algn="l"/>
            <a:r>
              <a:rPr lang="en-US" sz="3800" b="1" dirty="0" smtClean="0">
                <a:solidFill>
                  <a:schemeClr val="bg1"/>
                </a:solidFill>
                <a:effectLst>
                  <a:outerShdw blurRad="38100" dist="38100" dir="2700000" algn="tl">
                    <a:srgbClr val="000000">
                      <a:alpha val="43137"/>
                    </a:srgbClr>
                  </a:outerShdw>
                </a:effectLst>
              </a:rPr>
              <a:t>-Lat/Long of destination lake</a:t>
            </a:r>
          </a:p>
          <a:p>
            <a:pPr lvl="1" algn="l"/>
            <a:r>
              <a:rPr lang="en-US" sz="3800" b="1" dirty="0" smtClean="0">
                <a:solidFill>
                  <a:schemeClr val="bg1"/>
                </a:solidFill>
                <a:effectLst>
                  <a:outerShdw blurRad="38100" dist="38100" dir="2700000" algn="tl">
                    <a:srgbClr val="000000">
                      <a:alpha val="43137"/>
                    </a:srgbClr>
                  </a:outerShdw>
                </a:effectLst>
              </a:rPr>
              <a:t>-U.S. Port of Entry, i.e. CDD, INL</a:t>
            </a:r>
          </a:p>
          <a:p>
            <a:pPr algn="l">
              <a:buFont typeface="Arial" pitchFamily="34" charset="0"/>
              <a:buChar char="•"/>
            </a:pPr>
            <a:r>
              <a:rPr lang="en-US" sz="3800" b="1" dirty="0" smtClean="0">
                <a:solidFill>
                  <a:schemeClr val="bg1"/>
                </a:solidFill>
                <a:effectLst>
                  <a:outerShdw blurRad="38100" dist="38100" dir="2700000" algn="tl">
                    <a:srgbClr val="000000">
                      <a:alpha val="43137"/>
                    </a:srgbClr>
                  </a:outerShdw>
                </a:effectLst>
              </a:rPr>
              <a:t>Estimated time enroute</a:t>
            </a:r>
          </a:p>
          <a:p>
            <a:pPr algn="l">
              <a:buFont typeface="Arial" pitchFamily="34" charset="0"/>
              <a:buChar char="•"/>
            </a:pPr>
            <a:r>
              <a:rPr lang="en-US" sz="3800" b="1" dirty="0" smtClean="0">
                <a:solidFill>
                  <a:schemeClr val="bg1"/>
                </a:solidFill>
                <a:effectLst>
                  <a:outerShdw blurRad="38100" dist="38100" dir="2700000" algn="tl">
                    <a:srgbClr val="000000">
                      <a:alpha val="43137"/>
                    </a:srgbClr>
                  </a:outerShdw>
                </a:effectLst>
              </a:rPr>
              <a:t>Remarks, which must include all of the following:</a:t>
            </a:r>
          </a:p>
          <a:p>
            <a:pPr lvl="1" algn="l"/>
            <a:r>
              <a:rPr lang="en-US" sz="3800" b="1" dirty="0" smtClean="0">
                <a:solidFill>
                  <a:schemeClr val="bg1"/>
                </a:solidFill>
                <a:effectLst>
                  <a:outerShdw blurRad="38100" dist="38100" dir="2700000" algn="tl">
                    <a:srgbClr val="000000">
                      <a:alpha val="43137"/>
                    </a:srgbClr>
                  </a:outerShdw>
                </a:effectLst>
              </a:rPr>
              <a:t>-ETA(back in MN)</a:t>
            </a:r>
          </a:p>
          <a:p>
            <a:pPr lvl="1" algn="l"/>
            <a:r>
              <a:rPr lang="en-US" sz="3800" b="1" dirty="0" smtClean="0">
                <a:solidFill>
                  <a:schemeClr val="bg1"/>
                </a:solidFill>
                <a:effectLst>
                  <a:outerShdw blurRad="38100" dist="38100" dir="2700000" algn="tl">
                    <a:srgbClr val="000000">
                      <a:alpha val="43137"/>
                    </a:srgbClr>
                  </a:outerShdw>
                </a:effectLst>
              </a:rPr>
              <a:t>-Designated responsible party’s name and telephone number</a:t>
            </a:r>
          </a:p>
          <a:p>
            <a:pPr lvl="1" algn="l"/>
            <a:r>
              <a:rPr lang="en-US" sz="3800" b="1" dirty="0" smtClean="0">
                <a:solidFill>
                  <a:schemeClr val="bg1"/>
                </a:solidFill>
                <a:effectLst>
                  <a:outerShdw blurRad="38100" dist="38100" dir="2700000" algn="tl">
                    <a:srgbClr val="000000">
                      <a:alpha val="43137"/>
                    </a:srgbClr>
                  </a:outerShdw>
                </a:effectLst>
              </a:rPr>
              <a:t>-Departure point (if not an airport) i.e., Island Lake</a:t>
            </a:r>
          </a:p>
          <a:p>
            <a:pPr lvl="1" algn="l"/>
            <a:r>
              <a:rPr lang="en-US" sz="3800" b="1" dirty="0" smtClean="0">
                <a:solidFill>
                  <a:schemeClr val="bg1"/>
                </a:solidFill>
                <a:effectLst>
                  <a:outerShdw blurRad="38100" dist="38100" dir="2700000" algn="tl">
                    <a:srgbClr val="000000">
                      <a:alpha val="43137"/>
                    </a:srgbClr>
                  </a:outerShdw>
                </a:effectLst>
              </a:rPr>
              <a:t>-Canadian destination i.e., Mabel Lake </a:t>
            </a:r>
          </a:p>
          <a:p>
            <a:pPr lvl="1" algn="l"/>
            <a:r>
              <a:rPr lang="en-US" sz="3800" b="1" dirty="0" smtClean="0">
                <a:solidFill>
                  <a:schemeClr val="bg1"/>
                </a:solidFill>
                <a:effectLst>
                  <a:outerShdw blurRad="38100" dist="38100" dir="2700000" algn="tl">
                    <a:srgbClr val="000000">
                      <a:alpha val="43137"/>
                    </a:srgbClr>
                  </a:outerShdw>
                </a:effectLst>
              </a:rPr>
              <a:t>-RR Authorization number</a:t>
            </a:r>
          </a:p>
          <a:p>
            <a:pPr lvl="1" algn="l"/>
            <a:r>
              <a:rPr lang="en-US" sz="3800" b="1" dirty="0" smtClean="0">
                <a:solidFill>
                  <a:schemeClr val="bg1"/>
                </a:solidFill>
                <a:effectLst>
                  <a:outerShdw blurRad="38100" dist="38100" dir="2700000" algn="tl">
                    <a:srgbClr val="000000">
                      <a:alpha val="43137"/>
                    </a:srgbClr>
                  </a:outerShdw>
                </a:effectLst>
              </a:rPr>
              <a:t>-Transponder Waiver number (if applicable)</a:t>
            </a:r>
          </a:p>
          <a:p>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264023"/>
          </a:xfrm>
        </p:spPr>
        <p:txBody>
          <a:bodyPr>
            <a:normAutofit/>
          </a:bodyPr>
          <a:lstStyle/>
          <a:p>
            <a:pPr algn="ctr"/>
            <a:r>
              <a:rPr lang="en-US" sz="3200" b="1" u="sng" dirty="0" smtClean="0">
                <a:solidFill>
                  <a:schemeClr val="bg1"/>
                </a:solidFill>
                <a:effectLst>
                  <a:outerShdw blurRad="38100" dist="38100" dir="2700000" algn="tl">
                    <a:srgbClr val="000000">
                      <a:alpha val="43137"/>
                    </a:srgbClr>
                  </a:outerShdw>
                </a:effectLst>
              </a:rPr>
              <a:t>ROUND-ROBIN FLIGHT PLANS</a:t>
            </a:r>
            <a:br>
              <a:rPr lang="en-US" sz="3200" b="1" u="sng" dirty="0" smtClean="0">
                <a:solidFill>
                  <a:schemeClr val="bg1"/>
                </a:solidFill>
                <a:effectLst>
                  <a:outerShdw blurRad="38100" dist="38100" dir="2700000" algn="tl">
                    <a:srgbClr val="000000">
                      <a:alpha val="43137"/>
                    </a:srgbClr>
                  </a:outerShdw>
                </a:effectLst>
              </a:rPr>
            </a:br>
            <a:r>
              <a:rPr lang="en-US" sz="3200" b="1" u="sng" dirty="0" smtClean="0">
                <a:solidFill>
                  <a:schemeClr val="bg1"/>
                </a:solidFill>
                <a:effectLst>
                  <a:outerShdw blurRad="38100" dist="38100" dir="2700000" algn="tl">
                    <a:srgbClr val="000000">
                      <a:alpha val="43137"/>
                    </a:srgbClr>
                  </a:outerShdw>
                </a:effectLst>
              </a:rPr>
              <a:t>Continued:</a:t>
            </a:r>
            <a:endParaRPr lang="en-US" sz="3200" b="1" dirty="0">
              <a:solidFill>
                <a:schemeClr val="bg1"/>
              </a:solidFill>
              <a:latin typeface="Calibri" pitchFamily="34" charset="0"/>
            </a:endParaRPr>
          </a:p>
        </p:txBody>
      </p:sp>
      <p:sp>
        <p:nvSpPr>
          <p:cNvPr id="3" name="Subtitle 2"/>
          <p:cNvSpPr>
            <a:spLocks noGrp="1"/>
          </p:cNvSpPr>
          <p:nvPr>
            <p:ph type="subTitle" idx="1"/>
          </p:nvPr>
        </p:nvSpPr>
        <p:spPr>
          <a:xfrm>
            <a:off x="1371600" y="1506071"/>
            <a:ext cx="6400800" cy="4132729"/>
          </a:xfrm>
        </p:spPr>
        <p:txBody>
          <a:bodyPr/>
          <a:lstStyle/>
          <a:p>
            <a:pPr algn="l">
              <a:buFont typeface="Arial" pitchFamily="34" charset="0"/>
              <a:buChar char="•"/>
            </a:pPr>
            <a:r>
              <a:rPr lang="en-US" b="1" dirty="0" smtClean="0">
                <a:solidFill>
                  <a:schemeClr val="bg1"/>
                </a:solidFill>
                <a:effectLst>
                  <a:outerShdw blurRad="38100" dist="38100" dir="2700000" algn="tl">
                    <a:srgbClr val="000000">
                      <a:alpha val="43137"/>
                    </a:srgbClr>
                  </a:outerShdw>
                </a:effectLst>
              </a:rPr>
              <a:t>Fuel on board (hours and minutes)</a:t>
            </a:r>
          </a:p>
          <a:p>
            <a:pPr algn="l">
              <a:buFont typeface="Arial" pitchFamily="34" charset="0"/>
              <a:buChar char="•"/>
            </a:pPr>
            <a:r>
              <a:rPr lang="en-US" b="1" dirty="0" smtClean="0">
                <a:solidFill>
                  <a:schemeClr val="bg1"/>
                </a:solidFill>
                <a:effectLst>
                  <a:outerShdw blurRad="38100" dist="38100" dir="2700000" algn="tl">
                    <a:srgbClr val="000000">
                      <a:alpha val="43137"/>
                    </a:srgbClr>
                  </a:outerShdw>
                </a:effectLst>
              </a:rPr>
              <a:t>PIC information</a:t>
            </a:r>
          </a:p>
          <a:p>
            <a:pPr lvl="1" algn="l"/>
            <a:r>
              <a:rPr lang="en-US" sz="2400" b="1" dirty="0" smtClean="0">
                <a:solidFill>
                  <a:schemeClr val="bg1"/>
                </a:solidFill>
                <a:effectLst>
                  <a:outerShdw blurRad="38100" dist="38100" dir="2700000" algn="tl">
                    <a:srgbClr val="000000">
                      <a:alpha val="43137"/>
                    </a:srgbClr>
                  </a:outerShdw>
                </a:effectLst>
              </a:rPr>
              <a:t>-Name</a:t>
            </a:r>
          </a:p>
          <a:p>
            <a:pPr lvl="1" algn="l"/>
            <a:r>
              <a:rPr lang="en-US" sz="2400" b="1" dirty="0" smtClean="0">
                <a:solidFill>
                  <a:schemeClr val="bg1"/>
                </a:solidFill>
                <a:effectLst>
                  <a:outerShdw blurRad="38100" dist="38100" dir="2700000" algn="tl">
                    <a:srgbClr val="000000">
                      <a:alpha val="43137"/>
                    </a:srgbClr>
                  </a:outerShdw>
                </a:effectLst>
              </a:rPr>
              <a:t>-Telephone number</a:t>
            </a:r>
          </a:p>
          <a:p>
            <a:pPr lvl="1" algn="l"/>
            <a:r>
              <a:rPr lang="en-US" sz="2400" b="1" dirty="0" smtClean="0">
                <a:solidFill>
                  <a:schemeClr val="bg1"/>
                </a:solidFill>
                <a:effectLst>
                  <a:outerShdw blurRad="38100" dist="38100" dir="2700000" algn="tl">
                    <a:srgbClr val="000000">
                      <a:alpha val="43137"/>
                    </a:srgbClr>
                  </a:outerShdw>
                </a:effectLst>
              </a:rPr>
              <a:t>-Home base</a:t>
            </a:r>
          </a:p>
          <a:p>
            <a:pPr algn="l">
              <a:buFont typeface="Arial" pitchFamily="34" charset="0"/>
              <a:buChar char="•"/>
            </a:pPr>
            <a:r>
              <a:rPr lang="en-US" b="1" dirty="0" smtClean="0">
                <a:solidFill>
                  <a:schemeClr val="bg1"/>
                </a:solidFill>
                <a:effectLst>
                  <a:outerShdw blurRad="38100" dist="38100" dir="2700000" algn="tl">
                    <a:srgbClr val="000000">
                      <a:alpha val="43137"/>
                    </a:srgbClr>
                  </a:outerShdw>
                </a:effectLst>
              </a:rPr>
              <a:t>Number of persons on board</a:t>
            </a:r>
          </a:p>
          <a:p>
            <a:pPr algn="l">
              <a:buFont typeface="Arial" pitchFamily="34" charset="0"/>
              <a:buChar char="•"/>
            </a:pPr>
            <a:r>
              <a:rPr lang="en-US" b="1" dirty="0" smtClean="0">
                <a:solidFill>
                  <a:schemeClr val="bg1"/>
                </a:solidFill>
                <a:effectLst>
                  <a:outerShdw blurRad="38100" dist="38100" dir="2700000" algn="tl">
                    <a:srgbClr val="000000">
                      <a:alpha val="43137"/>
                    </a:srgbClr>
                  </a:outerShdw>
                </a:effectLst>
              </a:rPr>
              <a:t>Color of aircraft</a:t>
            </a:r>
          </a:p>
          <a:p>
            <a:pPr algn="l">
              <a:buFont typeface="Arial" pitchFamily="34" charset="0"/>
              <a:buChar char="•"/>
            </a:pPr>
            <a:endParaRPr lang="en-US" sz="2000" b="0" dirty="0">
              <a:latin typeface="Constantia" pitchFamily="18"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2387"/>
            <a:ext cx="7772400" cy="847165"/>
          </a:xfrm>
        </p:spPr>
        <p:txBody>
          <a:bodyPr>
            <a:noAutofit/>
          </a:bodyPr>
          <a:lstStyle/>
          <a:p>
            <a:pPr algn="ctr"/>
            <a:r>
              <a:rPr lang="en-US" sz="3600" b="1" u="sng" dirty="0" smtClean="0">
                <a:solidFill>
                  <a:schemeClr val="bg1"/>
                </a:solidFill>
                <a:effectLst>
                  <a:outerShdw blurRad="38100" dist="38100" dir="2700000" algn="tl">
                    <a:srgbClr val="000000">
                      <a:alpha val="43137"/>
                    </a:srgbClr>
                  </a:outerShdw>
                </a:effectLst>
              </a:rPr>
              <a:t>TRANSPONDER WAIVERS:</a:t>
            </a:r>
            <a:br>
              <a:rPr lang="en-US" sz="3600" b="1" u="sng" dirty="0" smtClean="0">
                <a:solidFill>
                  <a:schemeClr val="bg1"/>
                </a:solidFill>
                <a:effectLst>
                  <a:outerShdw blurRad="38100" dist="38100" dir="2700000" algn="tl">
                    <a:srgbClr val="000000">
                      <a:alpha val="43137"/>
                    </a:srgbClr>
                  </a:outerShdw>
                </a:effectLst>
              </a:rPr>
            </a:br>
            <a:endParaRPr lang="en-US" sz="3600" b="1" u="sng"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847165" y="1479176"/>
            <a:ext cx="7490011" cy="4159624"/>
          </a:xfrm>
        </p:spPr>
        <p:txBody>
          <a:bodyPr>
            <a:normAutofit fontScale="92500" lnSpcReduction="10000"/>
          </a:bodyPr>
          <a:lstStyle/>
          <a:p>
            <a:pPr algn="l">
              <a:buFont typeface="Arial" pitchFamily="34" charset="0"/>
              <a:buChar char="•"/>
            </a:pPr>
            <a:r>
              <a:rPr lang="en-US" b="1" dirty="0" smtClean="0">
                <a:solidFill>
                  <a:schemeClr val="bg1"/>
                </a:solidFill>
                <a:effectLst>
                  <a:outerShdw blurRad="38100" dist="38100" dir="2700000" algn="tl">
                    <a:srgbClr val="000000">
                      <a:alpha val="43137"/>
                    </a:srgbClr>
                  </a:outerShdw>
                </a:effectLst>
              </a:rPr>
              <a:t>The waiver application process can take 5-7 days.</a:t>
            </a:r>
          </a:p>
          <a:p>
            <a:pPr algn="l">
              <a:buFont typeface="Arial" pitchFamily="34" charset="0"/>
              <a:buChar char="•"/>
            </a:pPr>
            <a:r>
              <a:rPr lang="en-US" b="1" dirty="0" smtClean="0">
                <a:solidFill>
                  <a:schemeClr val="bg1"/>
                </a:solidFill>
                <a:effectLst>
                  <a:outerShdw blurRad="38100" dist="38100" dir="2700000" algn="tl">
                    <a:srgbClr val="000000">
                      <a:alpha val="43137"/>
                    </a:srgbClr>
                  </a:outerShdw>
                </a:effectLst>
              </a:rPr>
              <a:t>Waivers are valid for 90 days.</a:t>
            </a:r>
          </a:p>
          <a:p>
            <a:pPr algn="l">
              <a:buFont typeface="Arial" pitchFamily="34" charset="0"/>
              <a:buChar char="•"/>
            </a:pPr>
            <a:r>
              <a:rPr lang="en-US" b="1" dirty="0" smtClean="0">
                <a:solidFill>
                  <a:schemeClr val="bg1"/>
                </a:solidFill>
                <a:effectLst>
                  <a:outerShdw blurRad="38100" dist="38100" dir="2700000" algn="tl">
                    <a:srgbClr val="000000">
                      <a:alpha val="43137"/>
                    </a:srgbClr>
                  </a:outerShdw>
                </a:effectLst>
              </a:rPr>
              <a:t>Lockheed Martin Flight Service maintains a list of names of individuals and their Letter of Authorization numbers, in the event they have forgotten the numbers. </a:t>
            </a:r>
          </a:p>
          <a:p>
            <a:pPr algn="l">
              <a:buFont typeface="Arial" pitchFamily="34" charset="0"/>
              <a:buChar char="•"/>
            </a:pPr>
            <a:r>
              <a:rPr lang="en-US" b="1" dirty="0" smtClean="0">
                <a:solidFill>
                  <a:schemeClr val="bg1"/>
                </a:solidFill>
                <a:effectLst>
                  <a:outerShdw blurRad="38100" dist="38100" dir="2700000" algn="tl">
                    <a:srgbClr val="000000">
                      <a:alpha val="43137"/>
                    </a:srgbClr>
                  </a:outerShdw>
                </a:effectLst>
              </a:rPr>
              <a:t>Flight Service does not maintain a list of waiver numbers.</a:t>
            </a:r>
          </a:p>
          <a:p>
            <a:pPr algn="l">
              <a:buFont typeface="Arial" pitchFamily="34" charset="0"/>
              <a:buChar char="•"/>
            </a:pPr>
            <a:endParaRPr lang="en-US" dirty="0">
              <a:solidFill>
                <a:schemeClr val="accent2">
                  <a:lumMod val="75000"/>
                </a:schemeClr>
              </a:solidFill>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482600"/>
            <a:ext cx="9144000" cy="762000"/>
          </a:xfrm>
        </p:spPr>
        <p:txBody>
          <a:bodyPr>
            <a:normAutofit fontScale="90000"/>
          </a:bodyPr>
          <a:lstStyle/>
          <a:p>
            <a:pPr algn="ctr"/>
            <a:r>
              <a:rPr lang="en-US" sz="3600" b="1" u="sng" dirty="0" smtClean="0">
                <a:solidFill>
                  <a:schemeClr val="bg1"/>
                </a:solidFill>
                <a:effectLst>
                  <a:outerShdw blurRad="38100" dist="38100" dir="2700000" algn="tl">
                    <a:srgbClr val="000000">
                      <a:alpha val="43137"/>
                    </a:srgbClr>
                  </a:outerShdw>
                </a:effectLst>
              </a:rPr>
              <a:t>Lockheed Martin Flight Services</a:t>
            </a:r>
            <a:br>
              <a:rPr lang="en-US" sz="3600" b="1" u="sng" dirty="0" smtClean="0">
                <a:solidFill>
                  <a:schemeClr val="bg1"/>
                </a:solidFill>
                <a:effectLst>
                  <a:outerShdw blurRad="38100" dist="38100" dir="2700000" algn="tl">
                    <a:srgbClr val="000000">
                      <a:alpha val="43137"/>
                    </a:srgbClr>
                  </a:outerShdw>
                </a:effectLst>
              </a:rPr>
            </a:br>
            <a:r>
              <a:rPr lang="en-US" sz="3600" b="1" u="sng" dirty="0" smtClean="0">
                <a:solidFill>
                  <a:schemeClr val="bg1"/>
                </a:solidFill>
                <a:effectLst>
                  <a:outerShdw blurRad="38100" dist="38100" dir="2700000" algn="tl">
                    <a:srgbClr val="000000">
                      <a:alpha val="43137"/>
                    </a:srgbClr>
                  </a:outerShdw>
                </a:effectLst>
              </a:rPr>
              <a:t>Fort Worth Hub Contact Information: </a:t>
            </a:r>
            <a:r>
              <a:rPr lang="en-US" dirty="0" smtClean="0"/>
              <a:t/>
            </a:r>
            <a:br>
              <a:rPr lang="en-US" dirty="0" smtClean="0"/>
            </a:br>
            <a:endParaRPr lang="en-US" dirty="0"/>
          </a:p>
        </p:txBody>
      </p:sp>
      <p:sp>
        <p:nvSpPr>
          <p:cNvPr id="3" name="Content Placeholder 2"/>
          <p:cNvSpPr>
            <a:spLocks noGrp="1"/>
          </p:cNvSpPr>
          <p:nvPr>
            <p:ph idx="1"/>
          </p:nvPr>
        </p:nvSpPr>
        <p:spPr>
          <a:xfrm>
            <a:off x="174812" y="1183341"/>
            <a:ext cx="8511988" cy="4942821"/>
          </a:xfrm>
        </p:spPr>
        <p:txBody>
          <a:bodyPr>
            <a:normAutofit/>
          </a:bodyPr>
          <a:lstStyle/>
          <a:p>
            <a:r>
              <a:rPr lang="en-US" sz="2800" b="1" u="sng" dirty="0" smtClean="0">
                <a:solidFill>
                  <a:schemeClr val="bg1"/>
                </a:solidFill>
                <a:effectLst>
                  <a:outerShdw blurRad="38100" dist="38100" dir="2700000" algn="tl">
                    <a:srgbClr val="000000">
                      <a:alpha val="43137"/>
                    </a:srgbClr>
                  </a:outerShdw>
                </a:effectLst>
              </a:rPr>
              <a:t>Dale Walker-Lead Operations Supervisor</a:t>
            </a:r>
          </a:p>
          <a:p>
            <a:pPr>
              <a:buNone/>
            </a:pPr>
            <a:r>
              <a:rPr lang="en-US" sz="2800" b="1" dirty="0" smtClean="0">
                <a:solidFill>
                  <a:schemeClr val="bg1"/>
                </a:solidFill>
                <a:effectLst>
                  <a:outerShdw blurRad="38100" dist="38100" dir="2700000" algn="tl">
                    <a:srgbClr val="000000">
                      <a:alpha val="43137"/>
                    </a:srgbClr>
                  </a:outerShdw>
                </a:effectLst>
              </a:rPr>
              <a:t>	Office: (817) 541-3431</a:t>
            </a:r>
          </a:p>
          <a:p>
            <a:pPr>
              <a:buNone/>
            </a:pPr>
            <a:r>
              <a:rPr lang="en-US" sz="2800" b="1" dirty="0" smtClean="0">
                <a:solidFill>
                  <a:schemeClr val="bg1"/>
                </a:solidFill>
                <a:effectLst>
                  <a:outerShdw blurRad="38100" dist="38100" dir="2700000" algn="tl">
                    <a:srgbClr val="000000">
                      <a:alpha val="43137"/>
                    </a:srgbClr>
                  </a:outerShdw>
                </a:effectLst>
              </a:rPr>
              <a:t>	E-mail:  </a:t>
            </a:r>
            <a:r>
              <a:rPr lang="en-US" sz="2800" b="1" dirty="0" smtClean="0">
                <a:solidFill>
                  <a:schemeClr val="bg1"/>
                </a:solidFill>
                <a:effectLst>
                  <a:outerShdw blurRad="38100" dist="38100" dir="2700000" algn="tl">
                    <a:srgbClr val="000000">
                      <a:alpha val="43137"/>
                    </a:srgbClr>
                  </a:outerShdw>
                </a:effectLst>
                <a:hlinkClick r:id="rId2"/>
              </a:rPr>
              <a:t>dale.j.walker@lmco.com</a:t>
            </a:r>
            <a:endParaRPr lang="en-US" sz="2800" b="1" dirty="0" smtClean="0">
              <a:solidFill>
                <a:schemeClr val="bg1"/>
              </a:solidFill>
              <a:effectLst>
                <a:outerShdw blurRad="38100" dist="38100" dir="2700000" algn="tl">
                  <a:srgbClr val="000000">
                    <a:alpha val="43137"/>
                  </a:srgbClr>
                </a:outerShdw>
              </a:effectLst>
            </a:endParaRPr>
          </a:p>
          <a:p>
            <a:r>
              <a:rPr lang="en-US" sz="2800" b="1" dirty="0" smtClean="0">
                <a:solidFill>
                  <a:schemeClr val="bg1"/>
                </a:solidFill>
                <a:effectLst>
                  <a:outerShdw blurRad="38100" dist="38100" dir="2700000" algn="tl">
                    <a:srgbClr val="000000">
                      <a:alpha val="43137"/>
                    </a:srgbClr>
                  </a:outerShdw>
                </a:effectLst>
              </a:rPr>
              <a:t>Steve Ashmore-Deputy Operations Manager</a:t>
            </a:r>
          </a:p>
          <a:p>
            <a:pPr>
              <a:buNone/>
            </a:pPr>
            <a:r>
              <a:rPr lang="en-US" sz="2800" b="1" dirty="0" smtClean="0">
                <a:solidFill>
                  <a:schemeClr val="bg1"/>
                </a:solidFill>
                <a:effectLst>
                  <a:outerShdw blurRad="38100" dist="38100" dir="2700000" algn="tl">
                    <a:srgbClr val="000000">
                      <a:alpha val="43137"/>
                    </a:srgbClr>
                  </a:outerShdw>
                </a:effectLst>
              </a:rPr>
              <a:t>	Office:  (817) 541-3455</a:t>
            </a:r>
          </a:p>
          <a:p>
            <a:r>
              <a:rPr lang="en-US" sz="2800" b="1" i="1" dirty="0" smtClean="0">
                <a:solidFill>
                  <a:schemeClr val="bg1"/>
                </a:solidFill>
                <a:effectLst>
                  <a:outerShdw blurRad="38100" dist="38100" dir="2700000" algn="tl">
                    <a:srgbClr val="000000">
                      <a:alpha val="43137"/>
                    </a:srgbClr>
                  </a:outerShdw>
                </a:effectLst>
              </a:rPr>
              <a:t>Lockheed Martin Flight Services Web Site:  </a:t>
            </a:r>
          </a:p>
          <a:p>
            <a:pPr>
              <a:buNone/>
            </a:pPr>
            <a:r>
              <a:rPr lang="en-US" sz="2800" b="1" dirty="0" smtClean="0">
                <a:solidFill>
                  <a:schemeClr val="bg1"/>
                </a:solidFill>
                <a:effectLst>
                  <a:outerShdw blurRad="38100" dist="38100" dir="2700000" algn="tl">
                    <a:srgbClr val="000000">
                      <a:alpha val="43137"/>
                    </a:srgbClr>
                  </a:outerShdw>
                </a:effectLst>
              </a:rPr>
              <a:t>	</a:t>
            </a:r>
            <a:r>
              <a:rPr lang="en-US" sz="2800" b="1" dirty="0" smtClean="0">
                <a:solidFill>
                  <a:schemeClr val="bg1"/>
                </a:solidFill>
                <a:effectLst>
                  <a:outerShdw blurRad="38100" dist="38100" dir="2700000" algn="tl">
                    <a:srgbClr val="000000">
                      <a:alpha val="43137"/>
                    </a:srgbClr>
                  </a:outerShdw>
                </a:effectLst>
                <a:hlinkClick r:id="rId3"/>
              </a:rPr>
              <a:t>www.afss.com</a:t>
            </a:r>
            <a:endParaRPr lang="en-US" sz="2800" b="1" dirty="0" smtClean="0">
              <a:solidFill>
                <a:schemeClr val="bg1"/>
              </a:solidFill>
              <a:effectLst>
                <a:outerShdw blurRad="38100" dist="38100" dir="2700000" algn="tl">
                  <a:srgbClr val="000000">
                    <a:alpha val="43137"/>
                  </a:srgbClr>
                </a:outerShdw>
              </a:effectLst>
            </a:endParaRPr>
          </a:p>
          <a:p>
            <a:pPr>
              <a:buNone/>
            </a:pPr>
            <a:endParaRPr lang="en-US" sz="2800" dirty="0">
              <a:solidFill>
                <a:srgbClr val="01416F"/>
              </a:solidFill>
            </a:endParaRPr>
          </a:p>
        </p:txBody>
      </p:sp>
      <p:sp>
        <p:nvSpPr>
          <p:cNvPr id="5" name="Slide Number Placeholder 4"/>
          <p:cNvSpPr>
            <a:spLocks noGrp="1"/>
          </p:cNvSpPr>
          <p:nvPr>
            <p:ph type="sldNum" sz="quarter" idx="12"/>
          </p:nvPr>
        </p:nvSpPr>
        <p:spPr/>
        <p:txBody>
          <a:bodyPr/>
          <a:lstStyle/>
          <a:p>
            <a:fld id="{AF30945B-4C10-4D3E-856D-02A1A600763E}" type="slidenum">
              <a:rPr lang="en-US" smtClean="0"/>
              <a:pPr/>
              <a:t>16</a:t>
            </a:fld>
            <a:endParaRPr lang="en-US"/>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2047"/>
            <a:ext cx="7772400" cy="900953"/>
          </a:xfrm>
        </p:spPr>
        <p:txBody>
          <a:bodyPr/>
          <a:lstStyle/>
          <a:p>
            <a:pPr algn="ctr"/>
            <a:r>
              <a:rPr lang="en-US" b="1" u="sng" dirty="0" smtClean="0">
                <a:solidFill>
                  <a:schemeClr val="bg1"/>
                </a:solidFill>
                <a:effectLst>
                  <a:outerShdw blurRad="38100" dist="38100" dir="2700000" algn="tl">
                    <a:srgbClr val="000000">
                      <a:alpha val="43137"/>
                    </a:srgbClr>
                  </a:outerShdw>
                </a:effectLst>
              </a:rPr>
              <a:t>BACKGROUND:</a:t>
            </a:r>
            <a:endParaRPr lang="en-US" b="1" u="sng"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618565" y="1519518"/>
            <a:ext cx="7987553" cy="4119282"/>
          </a:xfrm>
        </p:spPr>
        <p:txBody>
          <a:bodyPr>
            <a:normAutofit fontScale="92500" lnSpcReduction="20000"/>
          </a:bodyPr>
          <a:lstStyle/>
          <a:p>
            <a:pPr algn="l">
              <a:buFont typeface="Arial" pitchFamily="34" charset="0"/>
              <a:buChar char="•"/>
            </a:pPr>
            <a:r>
              <a:rPr lang="en-US" b="1" dirty="0" smtClean="0">
                <a:solidFill>
                  <a:schemeClr val="bg1"/>
                </a:solidFill>
                <a:effectLst>
                  <a:outerShdw blurRad="38100" dist="38100" dir="2700000" algn="tl">
                    <a:srgbClr val="000000">
                      <a:alpha val="43137"/>
                    </a:srgbClr>
                  </a:outerShdw>
                </a:effectLst>
              </a:rPr>
              <a:t>Aircraft operating between the U.S. and Canada </a:t>
            </a:r>
            <a:r>
              <a:rPr lang="en-US" b="1" u="sng" dirty="0" smtClean="0">
                <a:solidFill>
                  <a:schemeClr val="bg1"/>
                </a:solidFill>
                <a:effectLst>
                  <a:outerShdw blurRad="38100" dist="38100" dir="2700000" algn="tl">
                    <a:srgbClr val="000000">
                      <a:alpha val="43137"/>
                    </a:srgbClr>
                  </a:outerShdw>
                </a:effectLst>
              </a:rPr>
              <a:t>must</a:t>
            </a:r>
            <a:r>
              <a:rPr lang="en-US" b="1" dirty="0" smtClean="0">
                <a:solidFill>
                  <a:schemeClr val="bg1"/>
                </a:solidFill>
                <a:effectLst>
                  <a:outerShdw blurRad="38100" dist="38100" dir="2700000" algn="tl">
                    <a:srgbClr val="000000">
                      <a:alpha val="43137"/>
                    </a:srgbClr>
                  </a:outerShdw>
                </a:effectLst>
              </a:rPr>
              <a:t> be on an active flight plan and have an ATC assigned beacon code or waiver from the Transportation Security Administration (TSA).  </a:t>
            </a:r>
          </a:p>
          <a:p>
            <a:pPr algn="l">
              <a:buFont typeface="Arial" pitchFamily="34" charset="0"/>
              <a:buChar char="•"/>
            </a:pPr>
            <a:r>
              <a:rPr lang="en-US" b="1" dirty="0" smtClean="0">
                <a:solidFill>
                  <a:schemeClr val="bg1"/>
                </a:solidFill>
                <a:effectLst>
                  <a:outerShdw blurRad="38100" dist="38100" dir="2700000" algn="tl">
                    <a:srgbClr val="000000">
                      <a:alpha val="43137"/>
                    </a:srgbClr>
                  </a:outerShdw>
                </a:effectLst>
              </a:rPr>
              <a:t>VFR Round-Robin flight plans for transborder flights between the U.S. and Canada involving remote locations where there are no adequate communication outlets </a:t>
            </a:r>
            <a:r>
              <a:rPr lang="en-US" b="1" u="sng" dirty="0" smtClean="0">
                <a:solidFill>
                  <a:schemeClr val="bg1"/>
                </a:solidFill>
                <a:effectLst>
                  <a:outerShdw blurRad="38100" dist="38100" dir="2700000" algn="tl">
                    <a:srgbClr val="000000">
                      <a:alpha val="43137"/>
                    </a:srgbClr>
                  </a:outerShdw>
                </a:effectLst>
              </a:rPr>
              <a:t>must </a:t>
            </a:r>
            <a:r>
              <a:rPr lang="en-US" b="1" dirty="0" smtClean="0">
                <a:solidFill>
                  <a:schemeClr val="bg1"/>
                </a:solidFill>
                <a:effectLst>
                  <a:outerShdw blurRad="38100" dist="38100" dir="2700000" algn="tl">
                    <a:srgbClr val="000000">
                      <a:alpha val="43137"/>
                    </a:srgbClr>
                  </a:outerShdw>
                </a:effectLst>
              </a:rPr>
              <a:t>also possess a Temporary Letter of Authorization from the FAA Flight Service Information Area Group (FSIAG).  </a:t>
            </a:r>
          </a:p>
          <a:p>
            <a:endParaRPr lang="en-US" b="0" dirty="0">
              <a:latin typeface="Constantia"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1365"/>
            <a:ext cx="7772400" cy="1492623"/>
          </a:xfrm>
        </p:spPr>
        <p:txBody>
          <a:bodyPr/>
          <a:lstStyle/>
          <a:p>
            <a:pPr algn="ctr"/>
            <a:r>
              <a:rPr lang="en-US" sz="3400" b="1" u="sng" dirty="0" smtClean="0">
                <a:solidFill>
                  <a:schemeClr val="bg1"/>
                </a:solidFill>
                <a:effectLst>
                  <a:outerShdw blurRad="38100" dist="38100" dir="2700000" algn="tl">
                    <a:srgbClr val="000000">
                      <a:alpha val="43137"/>
                    </a:srgbClr>
                  </a:outerShdw>
                </a:effectLst>
              </a:rPr>
              <a:t>WHAT DOES THIS MEAN?</a:t>
            </a:r>
            <a:r>
              <a:rPr lang="en-US" u="sng" dirty="0" smtClean="0">
                <a:effectLst>
                  <a:outerShdw blurRad="38100" dist="38100" dir="2700000" algn="tl">
                    <a:srgbClr val="000000">
                      <a:alpha val="43137"/>
                    </a:srgbClr>
                  </a:outerShdw>
                </a:effectLst>
              </a:rPr>
              <a:t/>
            </a:r>
            <a:br>
              <a:rPr lang="en-US" u="sng" dirty="0" smtClean="0">
                <a:effectLst>
                  <a:outerShdw blurRad="38100" dist="38100" dir="2700000" algn="tl">
                    <a:srgbClr val="000000">
                      <a:alpha val="43137"/>
                    </a:srgbClr>
                  </a:outerShdw>
                </a:effectLst>
              </a:rPr>
            </a:br>
            <a:endParaRPr lang="en-US" u="sng"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43753" y="1344705"/>
            <a:ext cx="7758953" cy="4961965"/>
          </a:xfrm>
        </p:spPr>
        <p:txBody>
          <a:bodyPr/>
          <a:lstStyle/>
          <a:p>
            <a:pPr lvl="1" algn="l">
              <a:buFont typeface="Wingdings" pitchFamily="2" charset="2"/>
              <a:buChar char="§"/>
            </a:pPr>
            <a:r>
              <a:rPr lang="en-US" sz="2400" b="1" dirty="0" smtClean="0">
                <a:solidFill>
                  <a:schemeClr val="bg1"/>
                </a:solidFill>
                <a:effectLst>
                  <a:outerShdw blurRad="38100" dist="38100" dir="2700000" algn="tl">
                    <a:srgbClr val="000000">
                      <a:alpha val="43137"/>
                    </a:srgbClr>
                  </a:outerShdw>
                </a:effectLst>
              </a:rPr>
              <a:t>FAR 91.707: Unless otherwise authorized by ATC, no person may operate a civil aircraft between Mexico or Canada and the United States without filing an IFR or VFR flight plan, as appropriate.</a:t>
            </a:r>
          </a:p>
          <a:p>
            <a:pPr lvl="1" algn="l">
              <a:buFont typeface="Wingdings" pitchFamily="2" charset="2"/>
              <a:buChar char="§"/>
            </a:pPr>
            <a:r>
              <a:rPr lang="en-US" sz="2400" b="1" dirty="0" smtClean="0">
                <a:solidFill>
                  <a:schemeClr val="bg1"/>
                </a:solidFill>
                <a:effectLst>
                  <a:outerShdw blurRad="38100" dist="38100" dir="2700000" algn="tl">
                    <a:srgbClr val="000000">
                      <a:alpha val="43137"/>
                    </a:srgbClr>
                  </a:outerShdw>
                </a:effectLst>
              </a:rPr>
              <a:t>Don’t forget to activate your flight plan. </a:t>
            </a:r>
          </a:p>
          <a:p>
            <a:pPr lvl="1" algn="l">
              <a:buFont typeface="Wingdings" pitchFamily="2" charset="2"/>
              <a:buChar char="§"/>
            </a:pPr>
            <a:r>
              <a:rPr lang="en-US" sz="2400" b="1" dirty="0" smtClean="0">
                <a:solidFill>
                  <a:schemeClr val="bg1"/>
                </a:solidFill>
                <a:effectLst>
                  <a:outerShdw blurRad="38100" dist="38100" dir="2700000" algn="tl">
                    <a:srgbClr val="000000">
                      <a:alpha val="43137"/>
                    </a:srgbClr>
                  </a:outerShdw>
                </a:effectLst>
              </a:rPr>
              <a:t>Activate in the air with Princeton (PNM) Radio, or ask for an assumed departure when filing.</a:t>
            </a:r>
          </a:p>
          <a:p>
            <a:pPr lvl="1" algn="l">
              <a:buFont typeface="Wingdings" pitchFamily="2" charset="2"/>
              <a:buChar char="§"/>
            </a:pPr>
            <a:r>
              <a:rPr lang="en-US" sz="2400" b="1" dirty="0" smtClean="0">
                <a:solidFill>
                  <a:schemeClr val="bg1"/>
                </a:solidFill>
                <a:effectLst>
                  <a:outerShdw blurRad="38100" dist="38100" dir="2700000" algn="tl">
                    <a:srgbClr val="000000">
                      <a:alpha val="43137"/>
                    </a:srgbClr>
                  </a:outerShdw>
                </a:effectLst>
              </a:rPr>
              <a:t>Obtain a squawk code from PNM Radio or Minneapolis (ZMP) ARTCC.  If you are not transponder equipped, be sure to have a waiver from TSA.</a:t>
            </a:r>
          </a:p>
          <a:p>
            <a:pPr algn="l"/>
            <a:r>
              <a:rPr lang="en-US" sz="2000" b="1" dirty="0" smtClean="0">
                <a:solidFill>
                  <a:schemeClr val="bg1"/>
                </a:solidFill>
                <a:effectLst>
                  <a:outerShdw blurRad="38100" dist="38100" dir="2700000" algn="tl">
                    <a:srgbClr val="000000">
                      <a:alpha val="43137"/>
                    </a:srgbClr>
                  </a:outerShdw>
                </a:effectLst>
              </a:rPr>
              <a:t>		</a:t>
            </a:r>
          </a:p>
          <a:p>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532964"/>
          </a:xfrm>
        </p:spPr>
        <p:txBody>
          <a:bodyPr>
            <a:normAutofit/>
          </a:bodyPr>
          <a:lstStyle/>
          <a:p>
            <a:pPr algn="ctr"/>
            <a:r>
              <a:rPr lang="en-US" sz="3600" b="1" u="sng" dirty="0" smtClean="0">
                <a:solidFill>
                  <a:schemeClr val="bg1"/>
                </a:solidFill>
                <a:effectLst>
                  <a:outerShdw blurRad="38100" dist="38100" dir="2700000" algn="tl">
                    <a:srgbClr val="000000">
                      <a:alpha val="43137"/>
                    </a:srgbClr>
                  </a:outerShdw>
                </a:effectLst>
              </a:rPr>
              <a:t>WHAT FLIGHT PLANS CAN I </a:t>
            </a:r>
            <a:br>
              <a:rPr lang="en-US" sz="3600" b="1" u="sng" dirty="0" smtClean="0">
                <a:solidFill>
                  <a:schemeClr val="bg1"/>
                </a:solidFill>
                <a:effectLst>
                  <a:outerShdw blurRad="38100" dist="38100" dir="2700000" algn="tl">
                    <a:srgbClr val="000000">
                      <a:alpha val="43137"/>
                    </a:srgbClr>
                  </a:outerShdw>
                </a:effectLst>
              </a:rPr>
            </a:br>
            <a:r>
              <a:rPr lang="en-US" sz="3600" b="1" u="sng" dirty="0" smtClean="0">
                <a:solidFill>
                  <a:schemeClr val="bg1"/>
                </a:solidFill>
                <a:effectLst>
                  <a:outerShdw blurRad="38100" dist="38100" dir="2700000" algn="tl">
                    <a:srgbClr val="000000">
                      <a:alpha val="43137"/>
                    </a:srgbClr>
                  </a:outerShdw>
                </a:effectLst>
              </a:rPr>
              <a:t>FILE WITH FLIGHT SERVICE?</a:t>
            </a:r>
            <a:endParaRPr lang="en-US" sz="3600" b="1" u="sng"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66482" y="1653988"/>
            <a:ext cx="7691718" cy="4594412"/>
          </a:xfrm>
        </p:spPr>
        <p:txBody>
          <a:bodyPr>
            <a:normAutofit fontScale="92500" lnSpcReduction="10000"/>
          </a:bodyPr>
          <a:lstStyle/>
          <a:p>
            <a:pPr algn="l">
              <a:buFont typeface="Arial" pitchFamily="34" charset="0"/>
              <a:buChar char="•"/>
            </a:pPr>
            <a:r>
              <a:rPr lang="en-US" b="1" dirty="0" smtClean="0">
                <a:solidFill>
                  <a:schemeClr val="bg1"/>
                </a:solidFill>
                <a:effectLst>
                  <a:outerShdw blurRad="38100" dist="38100" dir="2700000" algn="tl">
                    <a:srgbClr val="000000">
                      <a:alpha val="43137"/>
                    </a:srgbClr>
                  </a:outerShdw>
                </a:effectLst>
              </a:rPr>
              <a:t>Any domestic VFR or IFR flight plan.</a:t>
            </a:r>
          </a:p>
          <a:p>
            <a:pPr algn="l">
              <a:buFont typeface="Arial" pitchFamily="34" charset="0"/>
              <a:buChar char="•"/>
            </a:pPr>
            <a:r>
              <a:rPr lang="en-US" b="1" dirty="0" smtClean="0">
                <a:solidFill>
                  <a:schemeClr val="bg1"/>
                </a:solidFill>
                <a:effectLst>
                  <a:outerShdw blurRad="38100" dist="38100" dir="2700000" algn="tl">
                    <a:srgbClr val="000000">
                      <a:alpha val="43137"/>
                    </a:srgbClr>
                  </a:outerShdw>
                </a:effectLst>
              </a:rPr>
              <a:t>VFR flight plans departing the U.S. and landing in Canada.</a:t>
            </a:r>
          </a:p>
          <a:p>
            <a:pPr algn="l">
              <a:buFont typeface="Arial" pitchFamily="34" charset="0"/>
              <a:buChar char="•"/>
            </a:pPr>
            <a:r>
              <a:rPr lang="en-US" b="1" dirty="0" smtClean="0">
                <a:solidFill>
                  <a:schemeClr val="bg1"/>
                </a:solidFill>
                <a:effectLst>
                  <a:outerShdw blurRad="38100" dist="38100" dir="2700000" algn="tl">
                    <a:srgbClr val="000000">
                      <a:alpha val="43137"/>
                    </a:srgbClr>
                  </a:outerShdw>
                </a:effectLst>
              </a:rPr>
              <a:t>Round-Robin flights departing the U.S., stopping at a Canadian location, and landing back in the U.S.</a:t>
            </a:r>
          </a:p>
          <a:p>
            <a:pPr algn="l">
              <a:buFont typeface="Arial" pitchFamily="34" charset="0"/>
              <a:buChar char="•"/>
            </a:pPr>
            <a:r>
              <a:rPr lang="en-US" b="1" dirty="0" smtClean="0">
                <a:solidFill>
                  <a:schemeClr val="bg1"/>
                </a:solidFill>
                <a:effectLst>
                  <a:outerShdw blurRad="38100" dist="38100" dir="2700000" algn="tl">
                    <a:srgbClr val="000000">
                      <a:alpha val="43137"/>
                    </a:srgbClr>
                  </a:outerShdw>
                </a:effectLst>
              </a:rPr>
              <a:t>Airborne flights inbound to the U.S. from Canada.</a:t>
            </a:r>
          </a:p>
          <a:p>
            <a:pPr lvl="1" algn="l"/>
            <a:r>
              <a:rPr lang="en-US" sz="2400" b="1" dirty="0" smtClean="0">
                <a:solidFill>
                  <a:schemeClr val="bg1"/>
                </a:solidFill>
                <a:effectLst>
                  <a:outerShdw blurRad="38100" dist="38100" dir="2700000" algn="tl">
                    <a:srgbClr val="000000">
                      <a:alpha val="43137"/>
                    </a:srgbClr>
                  </a:outerShdw>
                </a:effectLst>
              </a:rPr>
              <a:t>Note:  </a:t>
            </a:r>
            <a:r>
              <a:rPr lang="en-US" sz="2400" b="1" u="sng" dirty="0" smtClean="0">
                <a:solidFill>
                  <a:schemeClr val="bg1"/>
                </a:solidFill>
                <a:effectLst>
                  <a:outerShdw blurRad="38100" dist="38100" dir="2700000" algn="tl">
                    <a:srgbClr val="000000">
                      <a:alpha val="43137"/>
                    </a:srgbClr>
                  </a:outerShdw>
                </a:effectLst>
              </a:rPr>
              <a:t>Flight Service cannot file your VFR or IFR flight plan from Canada to the U.S. if you call from a land line.</a:t>
            </a:r>
          </a:p>
          <a:p>
            <a:pPr algn="l"/>
            <a:endParaRPr lang="en-US" dirty="0" smtClean="0"/>
          </a:p>
          <a:p>
            <a:pPr algn="l"/>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2048"/>
            <a:ext cx="7772400" cy="739588"/>
          </a:xfrm>
        </p:spPr>
        <p:txBody>
          <a:bodyPr>
            <a:normAutofit fontScale="90000"/>
          </a:bodyPr>
          <a:lstStyle/>
          <a:p>
            <a:pPr algn="ctr"/>
            <a:r>
              <a:rPr lang="en-US" b="1" u="sng" dirty="0" smtClean="0">
                <a:solidFill>
                  <a:schemeClr val="bg1"/>
                </a:solidFill>
                <a:effectLst>
                  <a:outerShdw blurRad="38100" dist="38100" dir="2700000" algn="tl">
                    <a:srgbClr val="000000">
                      <a:alpha val="43137"/>
                    </a:srgbClr>
                  </a:outerShdw>
                </a:effectLst>
              </a:rPr>
              <a:t>AIRFILE:</a:t>
            </a:r>
            <a:endParaRPr lang="en-US" b="1" u="sng"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12694" y="1506071"/>
            <a:ext cx="7718612" cy="4132729"/>
          </a:xfrm>
        </p:spPr>
        <p:txBody>
          <a:bodyPr>
            <a:normAutofit fontScale="92500" lnSpcReduction="10000"/>
          </a:bodyPr>
          <a:lstStyle/>
          <a:p>
            <a:pPr algn="l">
              <a:buFont typeface="Arial" pitchFamily="34" charset="0"/>
              <a:buChar char="•"/>
            </a:pPr>
            <a:r>
              <a:rPr lang="en-US" b="1" dirty="0" smtClean="0">
                <a:solidFill>
                  <a:schemeClr val="bg1"/>
                </a:solidFill>
                <a:effectLst>
                  <a:outerShdw blurRad="38100" dist="38100" dir="2700000" algn="tl">
                    <a:srgbClr val="000000">
                      <a:alpha val="43137"/>
                    </a:srgbClr>
                  </a:outerShdw>
                </a:effectLst>
              </a:rPr>
              <a:t>When returning to the U.S., and not operating on a Round-Robin Flight Plan, but unable to reach U.S. Flight Service on the ground.</a:t>
            </a:r>
          </a:p>
          <a:p>
            <a:pPr algn="l">
              <a:buFont typeface="Arial" pitchFamily="34" charset="0"/>
              <a:buChar char="•"/>
            </a:pPr>
            <a:r>
              <a:rPr lang="en-US" b="1" dirty="0" smtClean="0">
                <a:solidFill>
                  <a:schemeClr val="bg1"/>
                </a:solidFill>
                <a:effectLst>
                  <a:outerShdw blurRad="38100" dist="38100" dir="2700000" algn="tl">
                    <a:srgbClr val="000000">
                      <a:alpha val="43137"/>
                    </a:srgbClr>
                  </a:outerShdw>
                </a:effectLst>
              </a:rPr>
              <a:t>Contact PNM Radio airborne, North of the border, on a Minnesota Remote Communications Outlet (RCO).</a:t>
            </a:r>
          </a:p>
          <a:p>
            <a:pPr algn="l">
              <a:buFont typeface="Arial" pitchFamily="34" charset="0"/>
              <a:buChar char="•"/>
            </a:pPr>
            <a:r>
              <a:rPr lang="en-US" b="1" dirty="0" smtClean="0">
                <a:solidFill>
                  <a:schemeClr val="bg1"/>
                </a:solidFill>
                <a:effectLst>
                  <a:outerShdw blurRad="38100" dist="38100" dir="2700000" algn="tl">
                    <a:srgbClr val="000000">
                      <a:alpha val="43137"/>
                    </a:srgbClr>
                  </a:outerShdw>
                </a:effectLst>
              </a:rPr>
              <a:t>Airfile your VFR flight plan using the fix/radial/distance off the nearest U.S. Navaid as your departure point, i.e. INL360020..INL</a:t>
            </a:r>
          </a:p>
          <a:p>
            <a:pPr algn="l"/>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5155"/>
            <a:ext cx="7772400" cy="874058"/>
          </a:xfrm>
        </p:spPr>
        <p:txBody>
          <a:bodyPr>
            <a:normAutofit/>
          </a:bodyPr>
          <a:lstStyle/>
          <a:p>
            <a:pPr algn="ctr"/>
            <a:r>
              <a:rPr lang="en-US" sz="4000" b="1" u="sng" dirty="0" smtClean="0">
                <a:solidFill>
                  <a:schemeClr val="bg1"/>
                </a:solidFill>
                <a:effectLst>
                  <a:outerShdw blurRad="38100" dist="38100" dir="2700000" algn="tl">
                    <a:srgbClr val="000000">
                      <a:alpha val="43137"/>
                    </a:srgbClr>
                  </a:outerShdw>
                </a:effectLst>
              </a:rPr>
              <a:t>AIRFILE-Continued:</a:t>
            </a:r>
            <a:endParaRPr lang="en-US" sz="4000" b="1" u="sng"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632012" y="1290918"/>
            <a:ext cx="7799294" cy="4347882"/>
          </a:xfrm>
        </p:spPr>
        <p:txBody>
          <a:bodyPr>
            <a:normAutofit lnSpcReduction="10000"/>
          </a:bodyPr>
          <a:lstStyle/>
          <a:p>
            <a:pPr algn="l"/>
            <a:r>
              <a:rPr lang="en-US" b="1" u="sng" dirty="0" smtClean="0">
                <a:solidFill>
                  <a:schemeClr val="bg1"/>
                </a:solidFill>
                <a:effectLst>
                  <a:outerShdw blurRad="38100" dist="38100" dir="2700000" algn="tl">
                    <a:srgbClr val="000000">
                      <a:alpha val="43137"/>
                    </a:srgbClr>
                  </a:outerShdw>
                </a:effectLst>
              </a:rPr>
              <a:t>Most common U.S. Ports of Entry and RCO’s: </a:t>
            </a:r>
          </a:p>
          <a:p>
            <a:pPr lvl="1" algn="l">
              <a:buFont typeface="Arial" pitchFamily="34" charset="0"/>
              <a:buChar char="•"/>
            </a:pPr>
            <a:r>
              <a:rPr lang="en-US" sz="2400" b="1" dirty="0" smtClean="0">
                <a:solidFill>
                  <a:schemeClr val="bg1"/>
                </a:solidFill>
                <a:effectLst>
                  <a:outerShdw blurRad="38100" dist="38100" dir="2700000" algn="tl">
                    <a:srgbClr val="000000">
                      <a:alpha val="43137"/>
                    </a:srgbClr>
                  </a:outerShdw>
                </a:effectLst>
              </a:rPr>
              <a:t>Piney Pinecreek- 48Y/ROX 122.25</a:t>
            </a:r>
          </a:p>
          <a:p>
            <a:pPr lvl="1" algn="l">
              <a:buFont typeface="Arial" pitchFamily="34" charset="0"/>
              <a:buChar char="•"/>
            </a:pPr>
            <a:r>
              <a:rPr lang="en-US" sz="2400" b="1" dirty="0" smtClean="0">
                <a:solidFill>
                  <a:schemeClr val="bg1"/>
                </a:solidFill>
                <a:effectLst>
                  <a:outerShdw blurRad="38100" dist="38100" dir="2700000" algn="tl">
                    <a:srgbClr val="000000">
                      <a:alpha val="43137"/>
                    </a:srgbClr>
                  </a:outerShdw>
                </a:effectLst>
              </a:rPr>
              <a:t>Baudette- BDE 122.4</a:t>
            </a:r>
          </a:p>
          <a:p>
            <a:pPr lvl="1" algn="l">
              <a:buFont typeface="Arial" pitchFamily="34" charset="0"/>
              <a:buChar char="•"/>
            </a:pPr>
            <a:r>
              <a:rPr lang="en-US" sz="2400" b="1" dirty="0" smtClean="0">
                <a:solidFill>
                  <a:schemeClr val="bg1"/>
                </a:solidFill>
                <a:effectLst>
                  <a:outerShdw blurRad="38100" dist="38100" dir="2700000" algn="tl">
                    <a:srgbClr val="000000">
                      <a:alpha val="43137"/>
                    </a:srgbClr>
                  </a:outerShdw>
                </a:effectLst>
              </a:rPr>
              <a:t>International Falls- 09I/INL 123.6</a:t>
            </a:r>
          </a:p>
          <a:p>
            <a:pPr lvl="1" algn="l">
              <a:buFont typeface="Arial" pitchFamily="34" charset="0"/>
              <a:buChar char="•"/>
            </a:pPr>
            <a:r>
              <a:rPr lang="en-US" sz="2400" b="1" dirty="0" smtClean="0">
                <a:solidFill>
                  <a:schemeClr val="bg1"/>
                </a:solidFill>
                <a:effectLst>
                  <a:outerShdw blurRad="38100" dist="38100" dir="2700000" algn="tl">
                    <a:srgbClr val="000000">
                      <a:alpha val="43137"/>
                    </a:srgbClr>
                  </a:outerShdw>
                </a:effectLst>
              </a:rPr>
              <a:t>Crane Lake- CDD/SCG  122.2</a:t>
            </a:r>
          </a:p>
          <a:p>
            <a:pPr lvl="1" algn="l"/>
            <a:endParaRPr lang="en-US" sz="2400" b="1" dirty="0" smtClean="0">
              <a:solidFill>
                <a:schemeClr val="bg1"/>
              </a:solidFill>
              <a:effectLst>
                <a:outerShdw blurRad="38100" dist="38100" dir="2700000" algn="tl">
                  <a:srgbClr val="000000">
                    <a:alpha val="43137"/>
                  </a:srgbClr>
                </a:outerShdw>
              </a:effectLst>
              <a:latin typeface="Constantia" pitchFamily="18" charset="0"/>
            </a:endParaRPr>
          </a:p>
          <a:p>
            <a:pPr lvl="1" algn="l"/>
            <a:r>
              <a:rPr lang="en-US" sz="2400" b="1" dirty="0" smtClean="0">
                <a:solidFill>
                  <a:schemeClr val="bg1"/>
                </a:solidFill>
                <a:effectLst>
                  <a:outerShdw blurRad="38100" dist="38100" dir="2700000" algn="tl">
                    <a:srgbClr val="000000">
                      <a:alpha val="43137"/>
                    </a:srgbClr>
                  </a:outerShdw>
                </a:effectLst>
              </a:rPr>
              <a:t>Contact PNM Radio with N-number, type aircraft, departure point, destination, and time enroute.  </a:t>
            </a:r>
          </a:p>
          <a:p>
            <a:pPr lvl="1" algn="l"/>
            <a:r>
              <a:rPr lang="en-US" sz="2400" b="1" dirty="0" smtClean="0">
                <a:solidFill>
                  <a:schemeClr val="bg1"/>
                </a:solidFill>
                <a:effectLst>
                  <a:outerShdw blurRad="38100" dist="38100" dir="2700000" algn="tl">
                    <a:srgbClr val="000000">
                      <a:alpha val="43137"/>
                    </a:srgbClr>
                  </a:outerShdw>
                </a:effectLst>
              </a:rPr>
              <a:t>Flight Service may ask for more information, such as airspeed, fuel, PIC information, POB, and color of aircraft.</a:t>
            </a:r>
          </a:p>
          <a:p>
            <a:pPr lvl="1"/>
            <a:endParaRPr lang="en-US" dirty="0" smtClean="0"/>
          </a:p>
          <a:p>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2048"/>
            <a:ext cx="7772400" cy="658905"/>
          </a:xfrm>
        </p:spPr>
        <p:txBody>
          <a:bodyPr>
            <a:normAutofit fontScale="90000"/>
          </a:bodyPr>
          <a:lstStyle/>
          <a:p>
            <a:pPr algn="ctr"/>
            <a:r>
              <a:rPr lang="en-US" b="1" u="sng" dirty="0" smtClean="0">
                <a:solidFill>
                  <a:schemeClr val="bg1"/>
                </a:solidFill>
                <a:effectLst>
                  <a:outerShdw blurRad="38100" dist="38100" dir="2700000" algn="tl">
                    <a:srgbClr val="000000">
                      <a:alpha val="43137"/>
                    </a:srgbClr>
                  </a:outerShdw>
                </a:effectLst>
              </a:rPr>
              <a:t>CUSTOMS:</a:t>
            </a:r>
            <a:endParaRPr lang="en-US" b="1" u="sng"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26141" y="1573306"/>
            <a:ext cx="7597588" cy="4065494"/>
          </a:xfrm>
        </p:spPr>
        <p:txBody>
          <a:bodyPr>
            <a:normAutofit lnSpcReduction="10000"/>
          </a:bodyPr>
          <a:lstStyle/>
          <a:p>
            <a:pPr algn="l">
              <a:buFont typeface="Arial" pitchFamily="34" charset="0"/>
              <a:buChar char="•"/>
            </a:pPr>
            <a:r>
              <a:rPr lang="en-US" b="1" dirty="0" smtClean="0">
                <a:solidFill>
                  <a:schemeClr val="bg1"/>
                </a:solidFill>
                <a:effectLst>
                  <a:outerShdw blurRad="38100" dist="38100" dir="2700000" algn="tl">
                    <a:srgbClr val="000000">
                      <a:alpha val="43137"/>
                    </a:srgbClr>
                  </a:outerShdw>
                </a:effectLst>
              </a:rPr>
              <a:t>eAPIS, just what is it?</a:t>
            </a:r>
          </a:p>
          <a:p>
            <a:pPr lvl="1" algn="l"/>
            <a:r>
              <a:rPr lang="en-US" sz="2400" b="1" dirty="0" smtClean="0">
                <a:solidFill>
                  <a:schemeClr val="bg1"/>
                </a:solidFill>
                <a:effectLst>
                  <a:outerShdw blurRad="38100" dist="38100" dir="2700000" algn="tl">
                    <a:srgbClr val="000000">
                      <a:alpha val="43137"/>
                    </a:srgbClr>
                  </a:outerShdw>
                </a:effectLst>
              </a:rPr>
              <a:t>Electronic Advance Passenger Information System</a:t>
            </a:r>
          </a:p>
          <a:p>
            <a:pPr lvl="1" algn="l"/>
            <a:r>
              <a:rPr lang="en-US" sz="2400" b="1" dirty="0" smtClean="0">
                <a:solidFill>
                  <a:schemeClr val="bg1"/>
                </a:solidFill>
                <a:effectLst>
                  <a:outerShdw blurRad="38100" dist="38100" dir="2700000" algn="tl">
                    <a:srgbClr val="000000">
                      <a:alpha val="43137"/>
                    </a:srgbClr>
                  </a:outerShdw>
                </a:effectLst>
                <a:hlinkClick r:id="rId2"/>
              </a:rPr>
              <a:t>https://eapis.cbp.dhs.gov/</a:t>
            </a:r>
            <a:endParaRPr lang="en-US" sz="2400" b="1" dirty="0" smtClean="0">
              <a:solidFill>
                <a:schemeClr val="bg1"/>
              </a:solidFill>
              <a:effectLst>
                <a:outerShdw blurRad="38100" dist="38100" dir="2700000" algn="tl">
                  <a:srgbClr val="000000">
                    <a:alpha val="43137"/>
                  </a:srgbClr>
                </a:outerShdw>
              </a:effectLst>
            </a:endParaRPr>
          </a:p>
          <a:p>
            <a:pPr algn="l">
              <a:buFont typeface="Arial" pitchFamily="34" charset="0"/>
              <a:buChar char="•"/>
            </a:pPr>
            <a:r>
              <a:rPr lang="en-US" b="1" dirty="0" smtClean="0">
                <a:solidFill>
                  <a:schemeClr val="bg1"/>
                </a:solidFill>
                <a:effectLst>
                  <a:outerShdw blurRad="38100" dist="38100" dir="2700000" algn="tl">
                    <a:srgbClr val="000000">
                      <a:alpha val="43137"/>
                    </a:srgbClr>
                  </a:outerShdw>
                </a:effectLst>
              </a:rPr>
              <a:t>Flight Service has no control over customs notifications.</a:t>
            </a:r>
          </a:p>
          <a:p>
            <a:pPr algn="l">
              <a:buFont typeface="Arial" pitchFamily="34" charset="0"/>
              <a:buChar char="•"/>
            </a:pPr>
            <a:r>
              <a:rPr lang="en-US" b="1" dirty="0" smtClean="0">
                <a:solidFill>
                  <a:schemeClr val="bg1"/>
                </a:solidFill>
                <a:effectLst>
                  <a:outerShdw blurRad="38100" dist="38100" dir="2700000" algn="tl">
                    <a:srgbClr val="000000">
                      <a:alpha val="43137"/>
                    </a:srgbClr>
                  </a:outerShdw>
                </a:effectLst>
              </a:rPr>
              <a:t>It is now </a:t>
            </a:r>
            <a:r>
              <a:rPr lang="en-US" b="1" u="sng" dirty="0" smtClean="0">
                <a:solidFill>
                  <a:schemeClr val="bg1"/>
                </a:solidFill>
                <a:effectLst>
                  <a:outerShdw blurRad="38100" dist="38100" dir="2700000" algn="tl">
                    <a:srgbClr val="000000">
                      <a:alpha val="43137"/>
                    </a:srgbClr>
                  </a:outerShdw>
                </a:effectLst>
              </a:rPr>
              <a:t>entirely</a:t>
            </a:r>
            <a:r>
              <a:rPr lang="en-US" b="1" dirty="0" smtClean="0">
                <a:solidFill>
                  <a:schemeClr val="bg1"/>
                </a:solidFill>
                <a:effectLst>
                  <a:outerShdw blurRad="38100" dist="38100" dir="2700000" algn="tl">
                    <a:srgbClr val="000000">
                      <a:alpha val="43137"/>
                    </a:srgbClr>
                  </a:outerShdw>
                </a:effectLst>
              </a:rPr>
              <a:t> the pilot’s responsibility.</a:t>
            </a:r>
          </a:p>
          <a:p>
            <a:pPr algn="l">
              <a:buFont typeface="Arial" pitchFamily="34" charset="0"/>
              <a:buChar char="•"/>
            </a:pPr>
            <a:r>
              <a:rPr lang="en-US" b="1" dirty="0" smtClean="0">
                <a:solidFill>
                  <a:schemeClr val="bg1"/>
                </a:solidFill>
                <a:effectLst>
                  <a:outerShdw blurRad="38100" dist="38100" dir="2700000" algn="tl">
                    <a:srgbClr val="000000">
                      <a:alpha val="43137"/>
                    </a:srgbClr>
                  </a:outerShdw>
                </a:effectLst>
              </a:rPr>
              <a:t>Flight Service can still update ETA’s, but nothing else.</a:t>
            </a:r>
          </a:p>
          <a:p>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4813"/>
            <a:ext cx="7772400" cy="914399"/>
          </a:xfrm>
        </p:spPr>
        <p:txBody>
          <a:bodyPr/>
          <a:lstStyle/>
          <a:p>
            <a:pPr algn="ctr"/>
            <a:r>
              <a:rPr lang="en-US" b="1" u="sng" dirty="0" smtClean="0">
                <a:solidFill>
                  <a:schemeClr val="bg1"/>
                </a:solidFill>
                <a:effectLst>
                  <a:outerShdw blurRad="38100" dist="38100" dir="2700000" algn="tl">
                    <a:srgbClr val="000000">
                      <a:alpha val="43137"/>
                    </a:srgbClr>
                  </a:outerShdw>
                </a:effectLst>
              </a:rPr>
              <a:t>CANPASS:</a:t>
            </a:r>
            <a:endParaRPr lang="en-US" b="1" u="sng"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53035" y="1627094"/>
            <a:ext cx="7611036" cy="4011706"/>
          </a:xfrm>
        </p:spPr>
        <p:txBody>
          <a:bodyPr/>
          <a:lstStyle/>
          <a:p>
            <a:pPr algn="l">
              <a:buFont typeface="Arial" pitchFamily="34" charset="0"/>
              <a:buChar char="•"/>
            </a:pPr>
            <a:r>
              <a:rPr lang="en-US" b="1" dirty="0" smtClean="0">
                <a:solidFill>
                  <a:schemeClr val="bg1"/>
                </a:solidFill>
                <a:effectLst>
                  <a:outerShdw blurRad="38100" dist="38100" dir="2700000" algn="tl">
                    <a:srgbClr val="000000">
                      <a:alpha val="43137"/>
                    </a:srgbClr>
                  </a:outerShdw>
                </a:effectLst>
              </a:rPr>
              <a:t>Similar to eAPIS, only easier.</a:t>
            </a:r>
          </a:p>
          <a:p>
            <a:pPr algn="l">
              <a:buFont typeface="Arial" pitchFamily="34" charset="0"/>
              <a:buChar char="•"/>
            </a:pPr>
            <a:r>
              <a:rPr lang="en-US" b="1" dirty="0" smtClean="0">
                <a:solidFill>
                  <a:schemeClr val="bg1"/>
                </a:solidFill>
                <a:effectLst>
                  <a:outerShdw blurRad="38100" dist="38100" dir="2700000" algn="tl">
                    <a:srgbClr val="000000">
                      <a:alpha val="43137"/>
                    </a:srgbClr>
                  </a:outerShdw>
                </a:effectLst>
              </a:rPr>
              <a:t>All pilots are responsible to contact Canadian Customs (CANPASS) at least 2 hours, but no more than 48 hours prior to flying to Canada.</a:t>
            </a:r>
          </a:p>
          <a:p>
            <a:pPr algn="l">
              <a:buFont typeface="Arial" pitchFamily="34" charset="0"/>
              <a:buChar char="•"/>
            </a:pPr>
            <a:r>
              <a:rPr lang="en-US" b="1" dirty="0" smtClean="0">
                <a:solidFill>
                  <a:schemeClr val="bg1"/>
                </a:solidFill>
                <a:effectLst>
                  <a:outerShdw blurRad="38100" dist="38100" dir="2700000" algn="tl">
                    <a:srgbClr val="000000">
                      <a:alpha val="43137"/>
                    </a:srgbClr>
                  </a:outerShdw>
                </a:effectLst>
              </a:rPr>
              <a:t>Contact CANPASS directly by calling: </a:t>
            </a:r>
          </a:p>
          <a:p>
            <a:pPr lvl="1" algn="l"/>
            <a:r>
              <a:rPr lang="en-US" sz="2400" b="1" dirty="0" smtClean="0">
                <a:solidFill>
                  <a:schemeClr val="bg1"/>
                </a:solidFill>
                <a:effectLst>
                  <a:outerShdw blurRad="38100" dist="38100" dir="2700000" algn="tl">
                    <a:srgbClr val="000000">
                      <a:alpha val="43137"/>
                    </a:srgbClr>
                  </a:outerShdw>
                </a:effectLst>
              </a:rPr>
              <a:t>1-888-CANPASS or 1-888-226-7277</a:t>
            </a:r>
          </a:p>
          <a:p>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156446"/>
          </a:xfrm>
        </p:spPr>
        <p:txBody>
          <a:bodyPr/>
          <a:lstStyle/>
          <a:p>
            <a:pPr algn="ctr"/>
            <a:r>
              <a:rPr lang="en-US" b="1" u="sng" dirty="0" smtClean="0">
                <a:solidFill>
                  <a:schemeClr val="bg1"/>
                </a:solidFill>
                <a:effectLst>
                  <a:outerShdw blurRad="38100" dist="38100" dir="2700000" algn="tl">
                    <a:srgbClr val="000000">
                      <a:alpha val="43137"/>
                    </a:srgbClr>
                  </a:outerShdw>
                </a:effectLst>
              </a:rPr>
              <a:t>SEARCH AND RESCUE:</a:t>
            </a:r>
            <a:endParaRPr lang="en-US" b="1" u="sng"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39588" y="1653987"/>
            <a:ext cx="7718612" cy="4679577"/>
          </a:xfrm>
        </p:spPr>
        <p:txBody>
          <a:bodyPr>
            <a:normAutofit fontScale="85000" lnSpcReduction="10000"/>
          </a:bodyPr>
          <a:lstStyle/>
          <a:p>
            <a:pPr algn="l">
              <a:buFont typeface="Arial" pitchFamily="34" charset="0"/>
              <a:buChar char="•"/>
            </a:pPr>
            <a:r>
              <a:rPr lang="en-US" b="1" dirty="0" smtClean="0">
                <a:solidFill>
                  <a:schemeClr val="bg1"/>
                </a:solidFill>
                <a:effectLst>
                  <a:outerShdw blurRad="38100" dist="38100" dir="2700000" algn="tl">
                    <a:srgbClr val="000000">
                      <a:alpha val="43137"/>
                    </a:srgbClr>
                  </a:outerShdw>
                </a:effectLst>
              </a:rPr>
              <a:t>After all… it is why you file a flight plan!</a:t>
            </a:r>
          </a:p>
          <a:p>
            <a:pPr algn="l">
              <a:buFont typeface="Arial" pitchFamily="34" charset="0"/>
              <a:buChar char="•"/>
            </a:pPr>
            <a:r>
              <a:rPr lang="en-US" b="1" dirty="0" smtClean="0">
                <a:solidFill>
                  <a:schemeClr val="bg1"/>
                </a:solidFill>
                <a:effectLst>
                  <a:outerShdw blurRad="38100" dist="38100" dir="2700000" algn="tl">
                    <a:srgbClr val="000000">
                      <a:alpha val="43137"/>
                    </a:srgbClr>
                  </a:outerShdw>
                </a:effectLst>
              </a:rPr>
              <a:t>Adhere to your ETA.  Extend via radio if needed.</a:t>
            </a:r>
          </a:p>
          <a:p>
            <a:pPr algn="l">
              <a:buFont typeface="Arial" pitchFamily="34" charset="0"/>
              <a:buChar char="•"/>
            </a:pPr>
            <a:r>
              <a:rPr lang="en-US" b="1" i="1" u="sng" dirty="0" smtClean="0">
                <a:solidFill>
                  <a:schemeClr val="bg1"/>
                </a:solidFill>
                <a:effectLst>
                  <a:outerShdw blurRad="38100" dist="38100" dir="2700000" algn="tl">
                    <a:srgbClr val="000000">
                      <a:alpha val="43137"/>
                    </a:srgbClr>
                  </a:outerShdw>
                </a:effectLst>
              </a:rPr>
              <a:t>Don’t forget to close your flight plan.</a:t>
            </a:r>
          </a:p>
          <a:p>
            <a:pPr algn="l">
              <a:buFont typeface="Arial" pitchFamily="34" charset="0"/>
              <a:buChar char="•"/>
            </a:pPr>
            <a:r>
              <a:rPr lang="en-US" b="1" dirty="0" smtClean="0">
                <a:solidFill>
                  <a:schemeClr val="bg1"/>
                </a:solidFill>
                <a:effectLst>
                  <a:outerShdw blurRad="38100" dist="38100" dir="2700000" algn="tl">
                    <a:srgbClr val="000000">
                      <a:alpha val="43137"/>
                    </a:srgbClr>
                  </a:outerShdw>
                </a:effectLst>
              </a:rPr>
              <a:t>If you are on a Round-Robin Flight Plan, be sure that your designated responsible party knows and understands that they need to be able to be reached at the number on the flight plan at any time while you are away.</a:t>
            </a:r>
          </a:p>
          <a:p>
            <a:pPr algn="l"/>
            <a:r>
              <a:rPr lang="en-US" b="1" dirty="0" smtClean="0">
                <a:solidFill>
                  <a:schemeClr val="bg1"/>
                </a:solidFill>
                <a:effectLst>
                  <a:outerShdw blurRad="38100" dist="38100" dir="2700000" algn="tl">
                    <a:srgbClr val="000000">
                      <a:alpha val="43137"/>
                    </a:srgbClr>
                  </a:outerShdw>
                </a:effectLst>
              </a:rPr>
              <a:t>	Note: This is a consistent problem area and 	has put the entire program in jeopardy with 	the FAA and Canadian authorities.</a:t>
            </a:r>
          </a:p>
          <a:p>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6900</TotalTime>
  <Words>839</Words>
  <Application>Microsoft Office PowerPoint</Application>
  <PresentationFormat>On-screen Show (4:3)</PresentationFormat>
  <Paragraphs>108</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BACKGROUND:</vt:lpstr>
      <vt:lpstr>WHAT DOES THIS MEAN? </vt:lpstr>
      <vt:lpstr>WHAT FLIGHT PLANS CAN I  FILE WITH FLIGHT SERVICE?</vt:lpstr>
      <vt:lpstr>AIRFILE:</vt:lpstr>
      <vt:lpstr>AIRFILE-Continued:</vt:lpstr>
      <vt:lpstr>CUSTOMS:</vt:lpstr>
      <vt:lpstr>CANPASS:</vt:lpstr>
      <vt:lpstr>SEARCH AND RESCUE:</vt:lpstr>
      <vt:lpstr>SEARCH AND RESCUE Continued:</vt:lpstr>
      <vt:lpstr>ROUND-ROBIN  LETTER OF AUTHORIZATION  AND TRANSPONDER WAIVERS:</vt:lpstr>
      <vt:lpstr>ROUND-ROBIN FLIGHT PLANS:</vt:lpstr>
      <vt:lpstr>ROUND-ROBIN FLIGHT PLANS Continued:</vt:lpstr>
      <vt:lpstr>ROUND-ROBIN FLIGHT PLANS Continued:</vt:lpstr>
      <vt:lpstr>TRANSPONDER WAIVERS: </vt:lpstr>
      <vt:lpstr>Lockheed Martin Flight Services Fort Worth Hub Contact Information: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ccarter9</dc:creator>
  <cp:lastModifiedBy>Adam Bergerson</cp:lastModifiedBy>
  <cp:revision>630</cp:revision>
  <dcterms:created xsi:type="dcterms:W3CDTF">2008-12-30T16:31:55Z</dcterms:created>
  <dcterms:modified xsi:type="dcterms:W3CDTF">2013-02-10T00:33:52Z</dcterms:modified>
</cp:coreProperties>
</file>